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16" r:id="rId5"/>
    <p:sldId id="290" r:id="rId6"/>
    <p:sldId id="297" r:id="rId7"/>
    <p:sldId id="317" r:id="rId8"/>
    <p:sldId id="318" r:id="rId9"/>
    <p:sldId id="320" r:id="rId10"/>
    <p:sldId id="319" r:id="rId11"/>
    <p:sldId id="325" r:id="rId12"/>
    <p:sldId id="323" r:id="rId13"/>
    <p:sldId id="322" r:id="rId14"/>
    <p:sldId id="321" r:id="rId15"/>
    <p:sldId id="324" r:id="rId16"/>
  </p:sldIdLst>
  <p:sldSz cx="9144000" cy="5143500" type="screen16x9"/>
  <p:notesSz cx="6797675" cy="9872663"/>
  <p:defaultTextStyle>
    <a:defPPr>
      <a:defRPr lang="nb-NO"/>
    </a:defPPr>
    <a:lvl1pPr marL="0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735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468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203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0937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3671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6405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9140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1874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1521">
          <p15:clr>
            <a:srgbClr val="A4A3A4"/>
          </p15:clr>
        </p15:guide>
        <p15:guide id="6" orient="horz" pos="4321">
          <p15:clr>
            <a:srgbClr val="A4A3A4"/>
          </p15:clr>
        </p15:guide>
        <p15:guide id="7" pos="20481">
          <p15:clr>
            <a:srgbClr val="A4A3A4"/>
          </p15:clr>
        </p15:guide>
        <p15:guide id="8" pos="7681">
          <p15:clr>
            <a:srgbClr val="A4A3A4"/>
          </p15:clr>
        </p15:guide>
        <p15:guide id="9" orient="horz" pos="607">
          <p15:clr>
            <a:srgbClr val="A4A3A4"/>
          </p15:clr>
        </p15:guide>
        <p15:guide id="10" pos="107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rlotte Kolbeinstveit" initials="CK" lastIdx="1" clrIdx="0">
    <p:extLst>
      <p:ext uri="{19B8F6BF-5375-455C-9EA6-DF929625EA0E}">
        <p15:presenceInfo xmlns:p15="http://schemas.microsoft.com/office/powerpoint/2012/main" userId="S-1-5-21-3437035354-349890290-3231823596-263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B04C"/>
    <a:srgbClr val="FF9100"/>
    <a:srgbClr val="008FD1"/>
    <a:srgbClr val="BF4096"/>
    <a:srgbClr val="E1D3B2"/>
    <a:srgbClr val="F0E9D9"/>
    <a:srgbClr val="C64894"/>
    <a:srgbClr val="D77B2E"/>
    <a:srgbClr val="38B540"/>
    <a:srgbClr val="BFA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1245AF3-A2C9-46A3-915F-A137247E6010}" styleName="SB1 - variant 2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DE6CF"/>
          </a:solidFill>
        </a:fill>
      </a:tcStyle>
    </a:band2H>
    <a:fir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E759C-2184-4938-8171-2C164F75D697}" styleName="SB1 - varia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1" autoAdjust="0"/>
    <p:restoredTop sz="76810" autoAdjust="0"/>
  </p:normalViewPr>
  <p:slideViewPr>
    <p:cSldViewPr showGuides="1">
      <p:cViewPr varScale="1">
        <p:scale>
          <a:sx n="75" d="100"/>
          <a:sy n="75" d="100"/>
        </p:scale>
        <p:origin x="1056" y="72"/>
      </p:cViewPr>
      <p:guideLst>
        <p:guide orient="horz" pos="4320"/>
        <p:guide pos="7680"/>
        <p:guide orient="horz" pos="1620"/>
        <p:guide pos="2880"/>
        <p:guide orient="horz" pos="11521"/>
        <p:guide orient="horz" pos="4321"/>
        <p:guide pos="20481"/>
        <p:guide pos="7681"/>
        <p:guide orient="horz" pos="607"/>
        <p:guide pos="10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8\Grunnlag%20varehandelsrapport,%20SR-bank%202008-2017%20-%20Sunnhordlan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erver-AWF.sb1a.sparebank1.no\AWF-Department$\Administrasjon\&#216;konomi%20og%20Finans\&#216;konomi\&#216;konomi%20og%20vs\Regnskap\Varehandelsrapport%20-Marked\2018\Grunnlag%20-%20Oversikt%20kj&#248;pesentre%20Aust-Agder%20Vest-agder%20Rogaland%20og%20Hordaland%202017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3709E-3"/>
          <c:y val="0.32489080160683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2062004819659149"/>
          <c:y val="0"/>
          <c:w val="0.86663590199524654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Detaljvarer</c:v>
                </c:pt>
                <c:pt idx="1">
                  <c:v>Mat og drikke</c:v>
                </c:pt>
                <c:pt idx="2">
                  <c:v>Klær, sko og vesker</c:v>
                </c:pt>
                <c:pt idx="3">
                  <c:v>Hus og hjem</c:v>
                </c:pt>
                <c:pt idx="4">
                  <c:v>Spesialbutikker</c:v>
                </c:pt>
                <c:pt idx="5">
                  <c:v>Sport, spill, leker og bøker</c:v>
                </c:pt>
                <c:pt idx="6">
                  <c:v>Butikkhandel vin og brennevin</c:v>
                </c:pt>
              </c:strCache>
            </c:strRef>
          </c:cat>
          <c:val>
            <c:numRef>
              <c:f>'Ark1'!$B$2:$B$8</c:f>
              <c:numCache>
                <c:formatCode>#,##0.00</c:formatCode>
                <c:ptCount val="7"/>
                <c:pt idx="0">
                  <c:v>412.4</c:v>
                </c:pt>
                <c:pt idx="1">
                  <c:v>184.1</c:v>
                </c:pt>
                <c:pt idx="2">
                  <c:v>36.9</c:v>
                </c:pt>
                <c:pt idx="3">
                  <c:v>103.4</c:v>
                </c:pt>
                <c:pt idx="4">
                  <c:v>51.1</c:v>
                </c:pt>
                <c:pt idx="5">
                  <c:v>21.9</c:v>
                </c:pt>
                <c:pt idx="6">
                  <c:v>15.5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14350344"/>
        <c:axId val="314347992"/>
      </c:barChart>
      <c:catAx>
        <c:axId val="31435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14347992"/>
        <c:crosses val="autoZero"/>
        <c:auto val="1"/>
        <c:lblAlgn val="ctr"/>
        <c:lblOffset val="100"/>
        <c:noMultiLvlLbl val="0"/>
      </c:catAx>
      <c:valAx>
        <c:axId val="314347992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14350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3709E-3"/>
          <c:y val="0.32489080160683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2062004819659149"/>
          <c:y val="0"/>
          <c:w val="0.86663590199524654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Detaljvarer</c:v>
                </c:pt>
                <c:pt idx="1">
                  <c:v>Mat og drikke</c:v>
                </c:pt>
                <c:pt idx="2">
                  <c:v>Klær, sko og vesker</c:v>
                </c:pt>
                <c:pt idx="3">
                  <c:v>Hus og hjem</c:v>
                </c:pt>
                <c:pt idx="4">
                  <c:v>Spesialbutikker</c:v>
                </c:pt>
                <c:pt idx="5">
                  <c:v>Sport, spill, leker og bøker</c:v>
                </c:pt>
                <c:pt idx="6">
                  <c:v>Butikkhandel vin og brennevin</c:v>
                </c:pt>
              </c:strCache>
            </c:strRef>
          </c:cat>
          <c:val>
            <c:numRef>
              <c:f>'Ark1'!$B$2:$B$8</c:f>
              <c:numCache>
                <c:formatCode>0.00_ ;\-0.00\ </c:formatCode>
                <c:ptCount val="7"/>
                <c:pt idx="0">
                  <c:v>41.731104000000002</c:v>
                </c:pt>
                <c:pt idx="1">
                  <c:v>19.516439999999999</c:v>
                </c:pt>
                <c:pt idx="2">
                  <c:v>3.5940279999999998</c:v>
                </c:pt>
                <c:pt idx="3">
                  <c:v>9.8874189999999995</c:v>
                </c:pt>
                <c:pt idx="4">
                  <c:v>4.9445100000000002</c:v>
                </c:pt>
                <c:pt idx="5">
                  <c:v>2.30166</c:v>
                </c:pt>
                <c:pt idx="6">
                  <c:v>1.4978499999999999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14344072"/>
        <c:axId val="375701944"/>
      </c:barChart>
      <c:catAx>
        <c:axId val="31434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701944"/>
        <c:crosses val="autoZero"/>
        <c:auto val="1"/>
        <c:lblAlgn val="ctr"/>
        <c:lblOffset val="100"/>
        <c:noMultiLvlLbl val="0"/>
      </c:catAx>
      <c:valAx>
        <c:axId val="375701944"/>
        <c:scaling>
          <c:orientation val="minMax"/>
        </c:scaling>
        <c:delete val="1"/>
        <c:axPos val="l"/>
        <c:numFmt formatCode="0.00_ ;\-0.00\ " sourceLinked="1"/>
        <c:majorTickMark val="none"/>
        <c:minorTickMark val="none"/>
        <c:tickLblPos val="nextTo"/>
        <c:crossAx val="31434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3709E-3"/>
          <c:y val="0.32489080160683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2062004819659149"/>
          <c:y val="0"/>
          <c:w val="0.86663590199524654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'Ark1'!$A$2:$A$7</c:f>
              <c:strCache>
                <c:ptCount val="6"/>
                <c:pt idx="0">
                  <c:v>Detaljvarer</c:v>
                </c:pt>
                <c:pt idx="1">
                  <c:v>Mat og drikke</c:v>
                </c:pt>
                <c:pt idx="2">
                  <c:v>Klær, sko og vesker</c:v>
                </c:pt>
                <c:pt idx="3">
                  <c:v>Hus og hjem</c:v>
                </c:pt>
                <c:pt idx="4">
                  <c:v>Spesialbutikker</c:v>
                </c:pt>
                <c:pt idx="5">
                  <c:v>Sport, spill, leker og bøker</c:v>
                </c:pt>
              </c:strCache>
            </c:strRef>
          </c:cat>
          <c:val>
            <c:numRef>
              <c:f>'Ark1'!$B$2:$B$7</c:f>
              <c:numCache>
                <c:formatCode>_(* #,##0.00_);_(* \(#,##0.00\);_(* "-"??_);_(@_)</c:formatCode>
                <c:ptCount val="6"/>
                <c:pt idx="0">
                  <c:v>4.0208360000000001</c:v>
                </c:pt>
                <c:pt idx="1">
                  <c:v>2.180704</c:v>
                </c:pt>
                <c:pt idx="2">
                  <c:v>0.25593700000000003</c:v>
                </c:pt>
                <c:pt idx="3">
                  <c:v>0.83808099999999996</c:v>
                </c:pt>
                <c:pt idx="4">
                  <c:v>0.46968599999999999</c:v>
                </c:pt>
                <c:pt idx="5">
                  <c:v>0.16541900000000001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75703120"/>
        <c:axId val="375698416"/>
      </c:barChart>
      <c:catAx>
        <c:axId val="37570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698416"/>
        <c:crosses val="autoZero"/>
        <c:auto val="1"/>
        <c:lblAlgn val="ctr"/>
        <c:lblOffset val="100"/>
        <c:noMultiLvlLbl val="0"/>
      </c:catAx>
      <c:valAx>
        <c:axId val="375698416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375703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3709E-3"/>
          <c:y val="0.32489080160683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3674097939735091"/>
          <c:y val="0"/>
          <c:w val="0.85051494753194568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'Ark1'!$A$2:$A$9</c:f>
              <c:strCache>
                <c:ptCount val="8"/>
                <c:pt idx="0">
                  <c:v>Totalt</c:v>
                </c:pt>
                <c:pt idx="1">
                  <c:v>Bømlo</c:v>
                </c:pt>
                <c:pt idx="2">
                  <c:v>Etne</c:v>
                </c:pt>
                <c:pt idx="3">
                  <c:v>Fitjar</c:v>
                </c:pt>
                <c:pt idx="4">
                  <c:v>Kvinnherad</c:v>
                </c:pt>
                <c:pt idx="5">
                  <c:v>Stord</c:v>
                </c:pt>
                <c:pt idx="6">
                  <c:v>Sveio</c:v>
                </c:pt>
                <c:pt idx="7">
                  <c:v>Tysnes</c:v>
                </c:pt>
              </c:strCache>
            </c:strRef>
          </c:cat>
          <c:val>
            <c:numRef>
              <c:f>'Ark1'!$B$2:$B$9</c:f>
              <c:numCache>
                <c:formatCode>_(* #,##0.00_);_(* \(#,##0.00\);_(* "-"??_);_(@_)</c:formatCode>
                <c:ptCount val="8"/>
                <c:pt idx="0">
                  <c:v>4.0208360000000001</c:v>
                </c:pt>
                <c:pt idx="1">
                  <c:v>0.64799200000000001</c:v>
                </c:pt>
                <c:pt idx="2">
                  <c:v>0.30922100000000002</c:v>
                </c:pt>
                <c:pt idx="3">
                  <c:v>0.15675700000000001</c:v>
                </c:pt>
                <c:pt idx="4">
                  <c:v>0.89174599999999993</c:v>
                </c:pt>
                <c:pt idx="5">
                  <c:v>1.7026700000000001</c:v>
                </c:pt>
                <c:pt idx="6">
                  <c:v>0.15806100000000001</c:v>
                </c:pt>
                <c:pt idx="7">
                  <c:v>0.154389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75700768"/>
        <c:axId val="375699592"/>
      </c:barChart>
      <c:catAx>
        <c:axId val="37570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699592"/>
        <c:crosses val="autoZero"/>
        <c:auto val="1"/>
        <c:lblAlgn val="ctr"/>
        <c:lblOffset val="100"/>
        <c:noMultiLvlLbl val="0"/>
      </c:catAx>
      <c:valAx>
        <c:axId val="37569959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37570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Dekningsgrad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0692953457153734"/>
          <c:y val="0.1224092409240924"/>
          <c:w val="0.8482867504157402"/>
          <c:h val="0.732134040175671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'Dekningsgrad Sunnhordland'!$B$23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Sunnhordland'!$B$24:$B$30</c:f>
              <c:numCache>
                <c:formatCode>General</c:formatCode>
                <c:ptCount val="7"/>
                <c:pt idx="0">
                  <c:v>72</c:v>
                </c:pt>
                <c:pt idx="1">
                  <c:v>82</c:v>
                </c:pt>
                <c:pt idx="2">
                  <c:v>59</c:v>
                </c:pt>
                <c:pt idx="3">
                  <c:v>86</c:v>
                </c:pt>
                <c:pt idx="4">
                  <c:v>110</c:v>
                </c:pt>
                <c:pt idx="5">
                  <c:v>26</c:v>
                </c:pt>
                <c:pt idx="6">
                  <c:v>69</c:v>
                </c:pt>
              </c:numCache>
            </c:numRef>
          </c:val>
        </c:ser>
        <c:ser>
          <c:idx val="1"/>
          <c:order val="1"/>
          <c:tx>
            <c:strRef>
              <c:f>'Dekningsgrad Sunnhordland'!$C$23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Sunnhordland'!$C$24:$C$30</c:f>
              <c:numCache>
                <c:formatCode>General</c:formatCode>
                <c:ptCount val="7"/>
                <c:pt idx="0">
                  <c:v>71</c:v>
                </c:pt>
                <c:pt idx="1">
                  <c:v>84</c:v>
                </c:pt>
                <c:pt idx="2">
                  <c:v>58</c:v>
                </c:pt>
                <c:pt idx="3">
                  <c:v>82</c:v>
                </c:pt>
                <c:pt idx="4">
                  <c:v>114</c:v>
                </c:pt>
                <c:pt idx="5">
                  <c:v>26</c:v>
                </c:pt>
                <c:pt idx="6">
                  <c:v>69</c:v>
                </c:pt>
              </c:numCache>
            </c:numRef>
          </c:val>
        </c:ser>
        <c:ser>
          <c:idx val="2"/>
          <c:order val="2"/>
          <c:tx>
            <c:strRef>
              <c:f>'Dekningsgrad Sunnhordland'!$D$23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Sunnhordland'!$D$24:$D$30</c:f>
              <c:numCache>
                <c:formatCode>General</c:formatCode>
                <c:ptCount val="7"/>
                <c:pt idx="0">
                  <c:v>70</c:v>
                </c:pt>
                <c:pt idx="1">
                  <c:v>94</c:v>
                </c:pt>
                <c:pt idx="2">
                  <c:v>60</c:v>
                </c:pt>
                <c:pt idx="3">
                  <c:v>82</c:v>
                </c:pt>
                <c:pt idx="4">
                  <c:v>110</c:v>
                </c:pt>
                <c:pt idx="5">
                  <c:v>26</c:v>
                </c:pt>
                <c:pt idx="6">
                  <c:v>71</c:v>
                </c:pt>
              </c:numCache>
            </c:numRef>
          </c:val>
        </c:ser>
        <c:ser>
          <c:idx val="3"/>
          <c:order val="3"/>
          <c:tx>
            <c:strRef>
              <c:f>'Dekningsgrad Sunnhordland'!$E$23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Sunnhordland'!$E$24:$E$30</c:f>
              <c:numCache>
                <c:formatCode>General</c:formatCode>
                <c:ptCount val="7"/>
                <c:pt idx="0">
                  <c:v>74</c:v>
                </c:pt>
                <c:pt idx="1">
                  <c:v>80</c:v>
                </c:pt>
                <c:pt idx="2">
                  <c:v>65</c:v>
                </c:pt>
                <c:pt idx="3">
                  <c:v>81</c:v>
                </c:pt>
                <c:pt idx="4">
                  <c:v>111</c:v>
                </c:pt>
                <c:pt idx="5">
                  <c:v>26</c:v>
                </c:pt>
                <c:pt idx="6">
                  <c:v>74</c:v>
                </c:pt>
              </c:numCache>
            </c:numRef>
          </c:val>
        </c:ser>
        <c:ser>
          <c:idx val="4"/>
          <c:order val="4"/>
          <c:tx>
            <c:strRef>
              <c:f>'Dekningsgrad Sunnhordland'!$F$23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Sunnhordland'!$F$24:$F$30</c:f>
              <c:numCache>
                <c:formatCode>General</c:formatCode>
                <c:ptCount val="7"/>
                <c:pt idx="0">
                  <c:v>73</c:v>
                </c:pt>
                <c:pt idx="1">
                  <c:v>81</c:v>
                </c:pt>
                <c:pt idx="2">
                  <c:v>66</c:v>
                </c:pt>
                <c:pt idx="3">
                  <c:v>81</c:v>
                </c:pt>
                <c:pt idx="4">
                  <c:v>112</c:v>
                </c:pt>
                <c:pt idx="5">
                  <c:v>27</c:v>
                </c:pt>
                <c:pt idx="6">
                  <c:v>75</c:v>
                </c:pt>
              </c:numCache>
            </c:numRef>
          </c:val>
        </c:ser>
        <c:ser>
          <c:idx val="5"/>
          <c:order val="5"/>
          <c:tx>
            <c:strRef>
              <c:f>'Dekningsgrad Sunnhordland'!$G$23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Sunnhordland'!$G$24:$G$30</c:f>
              <c:numCache>
                <c:formatCode>General</c:formatCode>
                <c:ptCount val="7"/>
                <c:pt idx="0">
                  <c:v>73</c:v>
                </c:pt>
                <c:pt idx="1">
                  <c:v>83</c:v>
                </c:pt>
                <c:pt idx="2">
                  <c:v>64</c:v>
                </c:pt>
                <c:pt idx="3">
                  <c:v>84</c:v>
                </c:pt>
                <c:pt idx="4">
                  <c:v>111</c:v>
                </c:pt>
                <c:pt idx="5">
                  <c:v>29</c:v>
                </c:pt>
                <c:pt idx="6">
                  <c:v>84</c:v>
                </c:pt>
              </c:numCache>
            </c:numRef>
          </c:val>
        </c:ser>
        <c:ser>
          <c:idx val="6"/>
          <c:order val="6"/>
          <c:tx>
            <c:strRef>
              <c:f>'Dekningsgrad Sunnhordland'!$H$23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Sunnhordland'!$H$24:$H$30</c:f>
              <c:numCache>
                <c:formatCode>General</c:formatCode>
                <c:ptCount val="7"/>
                <c:pt idx="0">
                  <c:v>73</c:v>
                </c:pt>
                <c:pt idx="1">
                  <c:v>85</c:v>
                </c:pt>
                <c:pt idx="2">
                  <c:v>63</c:v>
                </c:pt>
                <c:pt idx="3">
                  <c:v>86</c:v>
                </c:pt>
                <c:pt idx="4">
                  <c:v>114</c:v>
                </c:pt>
                <c:pt idx="5">
                  <c:v>31</c:v>
                </c:pt>
                <c:pt idx="6">
                  <c:v>81</c:v>
                </c:pt>
              </c:numCache>
            </c:numRef>
          </c:val>
        </c:ser>
        <c:ser>
          <c:idx val="7"/>
          <c:order val="7"/>
          <c:tx>
            <c:strRef>
              <c:f>'Dekningsgrad Sunnhordland'!$I$23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Sunnhordland'!$I$24:$I$30</c:f>
              <c:numCache>
                <c:formatCode>0</c:formatCode>
                <c:ptCount val="7"/>
                <c:pt idx="0">
                  <c:v>69.733689104268251</c:v>
                </c:pt>
                <c:pt idx="1">
                  <c:v>86.616577945252956</c:v>
                </c:pt>
                <c:pt idx="2">
                  <c:v>66.102439020045964</c:v>
                </c:pt>
                <c:pt idx="3">
                  <c:v>87.634958632869512</c:v>
                </c:pt>
                <c:pt idx="4">
                  <c:v>114.79039519759957</c:v>
                </c:pt>
                <c:pt idx="5">
                  <c:v>36.723189424708998</c:v>
                </c:pt>
                <c:pt idx="6">
                  <c:v>68.739675092859585</c:v>
                </c:pt>
              </c:numCache>
            </c:numRef>
          </c:val>
        </c:ser>
        <c:ser>
          <c:idx val="8"/>
          <c:order val="8"/>
          <c:tx>
            <c:strRef>
              <c:f>'Dekningsgrad Sunnhordland'!$J$23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Sunnhordland'!$J$24:$J$30</c:f>
              <c:numCache>
                <c:formatCode>0</c:formatCode>
                <c:ptCount val="7"/>
                <c:pt idx="0">
                  <c:v>68.989989978614986</c:v>
                </c:pt>
                <c:pt idx="1">
                  <c:v>92.146257225215948</c:v>
                </c:pt>
                <c:pt idx="2">
                  <c:v>67.77836417403077</c:v>
                </c:pt>
                <c:pt idx="3">
                  <c:v>86.152772994845819</c:v>
                </c:pt>
                <c:pt idx="4">
                  <c:v>114.50146167930114</c:v>
                </c:pt>
                <c:pt idx="5">
                  <c:v>36.434255906410584</c:v>
                </c:pt>
                <c:pt idx="6">
                  <c:v>64.427165410086587</c:v>
                </c:pt>
              </c:numCache>
            </c:numRef>
          </c:val>
        </c:ser>
        <c:ser>
          <c:idx val="9"/>
          <c:order val="9"/>
          <c:tx>
            <c:strRef>
              <c:f>'Dekningsgrad Sunnhordland'!$K$23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'Dekningsgrad Sunnhordland'!$A$24:$A$30</c:f>
              <c:strCache>
                <c:ptCount val="7"/>
                <c:pt idx="0">
                  <c:v>Bømlo</c:v>
                </c:pt>
                <c:pt idx="1">
                  <c:v>Etne</c:v>
                </c:pt>
                <c:pt idx="2">
                  <c:v>Fitjar</c:v>
                </c:pt>
                <c:pt idx="3">
                  <c:v>Kvinnherad</c:v>
                </c:pt>
                <c:pt idx="4">
                  <c:v>Stord</c:v>
                </c:pt>
                <c:pt idx="5">
                  <c:v>Sveio</c:v>
                </c:pt>
                <c:pt idx="6">
                  <c:v>Tysnes</c:v>
                </c:pt>
              </c:strCache>
            </c:strRef>
          </c:cat>
          <c:val>
            <c:numRef>
              <c:f>'Dekningsgrad Sunnhordland'!$K$24:$K$30</c:f>
              <c:numCache>
                <c:formatCode>0</c:formatCode>
                <c:ptCount val="7"/>
                <c:pt idx="0">
                  <c:v>69.626734654240025</c:v>
                </c:pt>
                <c:pt idx="1">
                  <c:v>96.904381281148829</c:v>
                </c:pt>
                <c:pt idx="2">
                  <c:v>65.594546766046733</c:v>
                </c:pt>
                <c:pt idx="3">
                  <c:v>85.937590575553642</c:v>
                </c:pt>
                <c:pt idx="4">
                  <c:v>113.34499686674236</c:v>
                </c:pt>
                <c:pt idx="5">
                  <c:v>35.277791093851803</c:v>
                </c:pt>
                <c:pt idx="6">
                  <c:v>62.969910899046567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699984"/>
        <c:axId val="375703904"/>
      </c:barChart>
      <c:catAx>
        <c:axId val="37569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703904"/>
        <c:crosses val="autoZero"/>
        <c:auto val="1"/>
        <c:lblAlgn val="ctr"/>
        <c:lblOffset val="100"/>
        <c:noMultiLvlLbl val="0"/>
      </c:catAx>
      <c:valAx>
        <c:axId val="3757039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Dekningsgrad i %</a:t>
                </a:r>
              </a:p>
            </c:rich>
          </c:tx>
          <c:layout>
            <c:manualLayout>
              <c:xMode val="edge"/>
              <c:yMode val="edge"/>
              <c:x val="1.7903227745386788E-2"/>
              <c:y val="0.32793170655648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69998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574609765581601"/>
          <c:y val="0.92570104270682896"/>
          <c:w val="0.74409857238084653"/>
          <c:h val="7.0142399734503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3.8794464625932344E-4"/>
          <c:y val="0.339825302451598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7.1570384591521818E-2"/>
          <c:y val="0"/>
          <c:w val="0.92842961540847813"/>
          <c:h val="0.7896522825766555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'Ark1'!$A$2:$A$7</c:f>
              <c:strCache>
                <c:ptCount val="6"/>
                <c:pt idx="0">
                  <c:v>Totalt</c:v>
                </c:pt>
                <c:pt idx="1">
                  <c:v> Bremnes</c:v>
                </c:pt>
                <c:pt idx="2">
                  <c:v> Heiane</c:v>
                </c:pt>
                <c:pt idx="3">
                  <c:v> Husnes</c:v>
                </c:pt>
                <c:pt idx="4">
                  <c:v> Leirvik</c:v>
                </c:pt>
                <c:pt idx="5">
                  <c:v> Andre områder</c:v>
                </c:pt>
              </c:strCache>
            </c:strRef>
          </c:cat>
          <c:val>
            <c:numRef>
              <c:f>'Ark1'!$B$2:$B$7</c:f>
              <c:numCache>
                <c:formatCode>_(* #,##0.00_);_(* \(#,##0.00\);_(* "-"??_);_(@_)</c:formatCode>
                <c:ptCount val="6"/>
                <c:pt idx="0">
                  <c:v>4.0208360000000001</c:v>
                </c:pt>
                <c:pt idx="1">
                  <c:v>0.50279700000000005</c:v>
                </c:pt>
                <c:pt idx="2">
                  <c:v>0.84129299999999996</c:v>
                </c:pt>
                <c:pt idx="3">
                  <c:v>0.470165</c:v>
                </c:pt>
                <c:pt idx="4">
                  <c:v>0.68128999999999995</c:v>
                </c:pt>
                <c:pt idx="5">
                  <c:v>1.525291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75704688"/>
        <c:axId val="375697240"/>
      </c:barChart>
      <c:catAx>
        <c:axId val="3757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75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697240"/>
        <c:crosses val="autoZero"/>
        <c:auto val="1"/>
        <c:lblAlgn val="ctr"/>
        <c:lblOffset val="100"/>
        <c:noMultiLvlLbl val="0"/>
      </c:catAx>
      <c:valAx>
        <c:axId val="375697240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37570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965089800071217E-2"/>
          <c:y val="0.13514312803627881"/>
          <c:w val="0.97496032536462274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4"/>
            <c:invertIfNegative val="0"/>
            <c:bubble3D val="0"/>
          </c:dPt>
          <c:dLbls>
            <c:numFmt formatCode="0.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 Bremnes</c:v>
                </c:pt>
                <c:pt idx="1">
                  <c:v> Heiane</c:v>
                </c:pt>
                <c:pt idx="2">
                  <c:v> Husnes</c:v>
                </c:pt>
                <c:pt idx="3">
                  <c:v> Leirvik</c:v>
                </c:pt>
                <c:pt idx="4">
                  <c:v>Andre områder</c:v>
                </c:pt>
              </c:strCache>
            </c:strRef>
          </c:cat>
          <c:val>
            <c:numRef>
              <c:f>'Ark1'!$B$2:$B$6</c:f>
              <c:numCache>
                <c:formatCode>0.0\ %</c:formatCode>
                <c:ptCount val="5"/>
                <c:pt idx="0">
                  <c:v>0.1094807629309361</c:v>
                </c:pt>
                <c:pt idx="1">
                  <c:v>0.17003500629946219</c:v>
                </c:pt>
                <c:pt idx="2">
                  <c:v>0.11803928716899693</c:v>
                </c:pt>
                <c:pt idx="3">
                  <c:v>0.19380225507565624</c:v>
                </c:pt>
                <c:pt idx="4">
                  <c:v>0.40864268852494856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BF409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9.2018761200446334E-3"/>
                  <c:y val="1.05202701583286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8116518895710818E-17"/>
                  <c:y val="-1.285795943504601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BF4096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 Bremnes</c:v>
                </c:pt>
                <c:pt idx="1">
                  <c:v> Heiane</c:v>
                </c:pt>
                <c:pt idx="2">
                  <c:v> Husnes</c:v>
                </c:pt>
                <c:pt idx="3">
                  <c:v> Leirvik</c:v>
                </c:pt>
                <c:pt idx="4">
                  <c:v>Andre områder</c:v>
                </c:pt>
              </c:strCache>
            </c:strRef>
          </c:cat>
          <c:val>
            <c:numRef>
              <c:f>'Ark1'!$C$2:$C$6</c:f>
              <c:numCache>
                <c:formatCode>0.0\ %</c:formatCode>
                <c:ptCount val="5"/>
                <c:pt idx="0">
                  <c:v>0.12504787561591668</c:v>
                </c:pt>
                <c:pt idx="1">
                  <c:v>0.2092333534618174</c:v>
                </c:pt>
                <c:pt idx="2">
                  <c:v>0.11693215042841837</c:v>
                </c:pt>
                <c:pt idx="3">
                  <c:v>0.1694398876253595</c:v>
                </c:pt>
                <c:pt idx="4">
                  <c:v>0.37934673286848802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5"/>
        <c:axId val="375701160"/>
        <c:axId val="375698024"/>
      </c:barChart>
      <c:catAx>
        <c:axId val="37570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698024"/>
        <c:crosses val="autoZero"/>
        <c:auto val="1"/>
        <c:lblAlgn val="ctr"/>
        <c:lblOffset val="100"/>
        <c:noMultiLvlLbl val="0"/>
      </c:catAx>
      <c:valAx>
        <c:axId val="37569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.0\ 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701160"/>
        <c:crosses val="autoZero"/>
        <c:crossBetween val="between"/>
      </c:valAx>
      <c:spPr>
        <a:solidFill>
          <a:srgbClr val="F0E9D9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6244870218235725"/>
          <c:y val="7.2498257769338845E-4"/>
          <c:w val="0.13310129626835837"/>
          <c:h val="6.76652179435494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1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Handel </a:t>
            </a:r>
          </a:p>
          <a:p>
            <a:pPr algn="l">
              <a:defRPr sz="1200" b="1">
                <a:solidFill>
                  <a:schemeClr val="accent1"/>
                </a:solidFill>
              </a:defRPr>
            </a:pPr>
            <a:r>
              <a:rPr lang="en-US" sz="1200" b="1" dirty="0" smtClean="0">
                <a:solidFill>
                  <a:schemeClr val="accent1"/>
                </a:solidFill>
              </a:rPr>
              <a:t>(</a:t>
            </a:r>
            <a:r>
              <a:rPr lang="en-US" sz="1200" b="1" dirty="0" err="1" smtClean="0">
                <a:solidFill>
                  <a:schemeClr val="accent1"/>
                </a:solidFill>
              </a:rPr>
              <a:t>mrd</a:t>
            </a:r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1" dirty="0" err="1" smtClean="0">
                <a:solidFill>
                  <a:schemeClr val="accent1"/>
                </a:solidFill>
              </a:rPr>
              <a:t>kr</a:t>
            </a:r>
            <a:r>
              <a:rPr lang="en-US" sz="1200" b="1" dirty="0" smtClean="0">
                <a:solidFill>
                  <a:schemeClr val="accent1"/>
                </a:solidFill>
              </a:rPr>
              <a:t>)</a:t>
            </a:r>
            <a:endParaRPr lang="en-US" sz="12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1.5642819405274331E-3"/>
          <c:y val="8.60630564857872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1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110620108404701"/>
          <c:y val="0"/>
          <c:w val="0.84114780237892273"/>
          <c:h val="0.7597833045005580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8FD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8FD1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8FD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Nasjonalt</c:v>
                </c:pt>
                <c:pt idx="1">
                  <c:v>Hordaland</c:v>
                </c:pt>
                <c:pt idx="2">
                  <c:v>Sunnhordland</c:v>
                </c:pt>
              </c:strCache>
            </c:strRef>
          </c:cat>
          <c:val>
            <c:numRef>
              <c:f>'Ark1'!$B$2:$B$4</c:f>
              <c:numCache>
                <c:formatCode>#,##0.0</c:formatCode>
                <c:ptCount val="3"/>
                <c:pt idx="0">
                  <c:v>310.10899999999998</c:v>
                </c:pt>
                <c:pt idx="1">
                  <c:v>20.027999999999999</c:v>
                </c:pt>
                <c:pt idx="2" formatCode="_ * #,##0.0_ ;_ * \-#,##0.0_ ;_ * &quot;-&quot;??_ ;_ @_ ">
                  <c:v>1.189009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375699200"/>
        <c:axId val="375700376"/>
      </c:barChart>
      <c:catAx>
        <c:axId val="3756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5700376"/>
        <c:crosses val="autoZero"/>
        <c:auto val="1"/>
        <c:lblAlgn val="ctr"/>
        <c:lblOffset val="100"/>
        <c:noMultiLvlLbl val="0"/>
      </c:catAx>
      <c:valAx>
        <c:axId val="37570037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7569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Kjøpesenterenes andel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Hordaland!$A$14</c:f>
              <c:strCache>
                <c:ptCount val="1"/>
                <c:pt idx="0">
                  <c:v>Sunnhordland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Hordaland!$B$12:$K$12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Hordaland!$B$14:$K$14</c:f>
              <c:numCache>
                <c:formatCode>0%</c:formatCode>
                <c:ptCount val="10"/>
                <c:pt idx="0">
                  <c:v>0.38481532240097754</c:v>
                </c:pt>
                <c:pt idx="1">
                  <c:v>0.42947891233768748</c:v>
                </c:pt>
                <c:pt idx="2">
                  <c:v>0.43209645342904618</c:v>
                </c:pt>
                <c:pt idx="3">
                  <c:v>0.4259647410551814</c:v>
                </c:pt>
                <c:pt idx="4">
                  <c:v>0.40689312785656889</c:v>
                </c:pt>
                <c:pt idx="5">
                  <c:v>0.40584201677128956</c:v>
                </c:pt>
                <c:pt idx="6">
                  <c:v>0.38552797692243057</c:v>
                </c:pt>
                <c:pt idx="7">
                  <c:v>0.3986252113793447</c:v>
                </c:pt>
                <c:pt idx="8">
                  <c:v>0.36783896625645141</c:v>
                </c:pt>
                <c:pt idx="9">
                  <c:v>0.37852824636468635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Hordaland!$A$13</c:f>
              <c:strCache>
                <c:ptCount val="1"/>
                <c:pt idx="0">
                  <c:v>Bergensregionen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Hordaland!$B$12:$K$12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Hordaland!$B$13:$K$13</c:f>
              <c:numCache>
                <c:formatCode>0%</c:formatCode>
                <c:ptCount val="10"/>
                <c:pt idx="0">
                  <c:v>0.47027329161246173</c:v>
                </c:pt>
                <c:pt idx="1">
                  <c:v>0.47173049870924733</c:v>
                </c:pt>
                <c:pt idx="2">
                  <c:v>0.47639524513402381</c:v>
                </c:pt>
                <c:pt idx="3">
                  <c:v>0.46581271332425467</c:v>
                </c:pt>
                <c:pt idx="4">
                  <c:v>0.44901586864022758</c:v>
                </c:pt>
                <c:pt idx="5">
                  <c:v>0.43890928952495384</c:v>
                </c:pt>
                <c:pt idx="6">
                  <c:v>0.43964318590870627</c:v>
                </c:pt>
                <c:pt idx="7">
                  <c:v>0.45163307542272363</c:v>
                </c:pt>
                <c:pt idx="8">
                  <c:v>0.44625217853092708</c:v>
                </c:pt>
                <c:pt idx="9">
                  <c:v>0.44438947745047286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928776"/>
        <c:axId val="316924856"/>
      </c:lineChart>
      <c:catAx>
        <c:axId val="31692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16924856"/>
        <c:crosses val="autoZero"/>
        <c:auto val="1"/>
        <c:lblAlgn val="ctr"/>
        <c:lblOffset val="100"/>
        <c:noMultiLvlLbl val="0"/>
      </c:catAx>
      <c:valAx>
        <c:axId val="31692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1692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3FE9B-3C49-4AE5-97D3-6881963B5B87}" type="datetimeFigureOut">
              <a:rPr lang="nb-NO" smtClean="0"/>
              <a:t>18.06.2018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5A881-89F9-4D14-8F85-DE371ACEB8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668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BCC77-73F5-4BEB-ACF7-0CE4C2CB5288}" type="datetimeFigureOut">
              <a:rPr lang="nb-NO" smtClean="0"/>
              <a:t>18.06.2018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86F14-9DC7-4102-8C09-9E9C64CF5D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83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735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468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203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937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3671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405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140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1874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Servering inngår altså ikke i varehandelstallene,</a:t>
            </a:r>
            <a:r>
              <a:rPr lang="nb-NO" baseline="0" dirty="0" smtClean="0"/>
              <a:t> men inngår i kjøpesentrenes omsetning. Kjøper du en </a:t>
            </a:r>
            <a:r>
              <a:rPr lang="nb-NO" baseline="0" dirty="0" err="1" smtClean="0"/>
              <a:t>baguett</a:t>
            </a:r>
            <a:r>
              <a:rPr lang="nb-NO" baseline="0" dirty="0" smtClean="0"/>
              <a:t> på Meny inngår den i tallene, men ikke dersom du kjøper den på en kafe?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9267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41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Vekst i varehandelen på 1,7 % -</a:t>
            </a:r>
            <a:r>
              <a:rPr lang="nb-NO" baseline="0" dirty="0" smtClean="0"/>
              <a:t> lavere vekst sammenlignet med de to siste årene</a:t>
            </a:r>
            <a:endParaRPr lang="nb-NO" dirty="0" smtClean="0"/>
          </a:p>
          <a:p>
            <a:r>
              <a:rPr lang="nb-NO" dirty="0" smtClean="0"/>
              <a:t>Vi handlet for over 412 milliarder kroner i 2017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Størst vekst i «hus</a:t>
            </a:r>
            <a:r>
              <a:rPr lang="nb-NO" baseline="0" dirty="0" smtClean="0">
                <a:solidFill>
                  <a:srgbClr val="FF0000"/>
                </a:solidFill>
              </a:rPr>
              <a:t> og hjem</a:t>
            </a:r>
            <a:r>
              <a:rPr lang="nb-NO" dirty="0" smtClean="0">
                <a:solidFill>
                  <a:srgbClr val="FF0000"/>
                </a:solidFill>
              </a:rPr>
              <a:t>» i 2017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5619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b-NO" sz="900" dirty="0" smtClean="0"/>
              <a:t>Vekst på 1,4 %, nedgang sammenlignet med i fjor og lavere enn det nasjonale gjennomsnittet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Størst vekst i «hus</a:t>
            </a:r>
            <a:r>
              <a:rPr lang="nb-NO" sz="900" baseline="0" dirty="0" smtClean="0"/>
              <a:t> og hjem»</a:t>
            </a:r>
            <a:r>
              <a:rPr lang="nb-NO" sz="900" dirty="0" smtClean="0"/>
              <a:t> i 2017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428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b-NO" sz="900" dirty="0" smtClean="0"/>
              <a:t>Bømlo, Etne, Fitjar, Kvinnherad, Stord, Sveio og Tysnes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Omsatt for over 4 milliarder kroner i 2017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Vekst på 1,4 % 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Størst vekst i % for «spesialbutikker»</a:t>
            </a:r>
            <a:endParaRPr lang="nb-NO" sz="9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0982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b-NO" sz="1700" dirty="0" smtClean="0"/>
              <a:t>Stord</a:t>
            </a:r>
            <a:r>
              <a:rPr lang="nb-NO" sz="1700" baseline="0" dirty="0" smtClean="0"/>
              <a:t> er den </a:t>
            </a:r>
            <a:r>
              <a:rPr lang="nb-NO" sz="1700" dirty="0" smtClean="0"/>
              <a:t>største kommunen,</a:t>
            </a:r>
            <a:r>
              <a:rPr lang="nb-NO" sz="1700" baseline="0" dirty="0" smtClean="0"/>
              <a:t> Kvinnherad</a:t>
            </a:r>
            <a:r>
              <a:rPr lang="nb-NO" sz="1700" dirty="0" smtClean="0"/>
              <a:t> nummer to</a:t>
            </a:r>
          </a:p>
          <a:p>
            <a:pPr>
              <a:lnSpc>
                <a:spcPct val="80000"/>
              </a:lnSpc>
            </a:pPr>
            <a:r>
              <a:rPr lang="nb-NO" sz="1700" dirty="0" smtClean="0"/>
              <a:t>Sveio</a:t>
            </a:r>
            <a:r>
              <a:rPr lang="nb-NO" sz="1700" baseline="0" dirty="0" smtClean="0"/>
              <a:t> og Etne har</a:t>
            </a:r>
            <a:r>
              <a:rPr lang="nb-NO" sz="1700" dirty="0" smtClean="0"/>
              <a:t> høyest vekst i 2017</a:t>
            </a:r>
          </a:p>
          <a:p>
            <a:pPr>
              <a:lnSpc>
                <a:spcPct val="80000"/>
              </a:lnSpc>
            </a:pPr>
            <a:endParaRPr lang="nb-NO" sz="17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423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b-NO" sz="900" dirty="0" err="1" smtClean="0"/>
              <a:t>Heiane</a:t>
            </a:r>
            <a:r>
              <a:rPr lang="nb-NO" sz="900" dirty="0" smtClean="0"/>
              <a:t> er største handelssenter i regionen</a:t>
            </a:r>
          </a:p>
          <a:p>
            <a:pPr>
              <a:lnSpc>
                <a:spcPct val="80000"/>
              </a:lnSpc>
            </a:pPr>
            <a:r>
              <a:rPr lang="nb-NO" sz="900" dirty="0" smtClean="0"/>
              <a:t>Bremnes og Leirvik sterkest vekst i 2017 </a:t>
            </a:r>
          </a:p>
          <a:p>
            <a:pPr>
              <a:lnSpc>
                <a:spcPct val="80000"/>
              </a:lnSpc>
            </a:pPr>
            <a:r>
              <a:rPr lang="nb-NO" sz="900" baseline="0" dirty="0" err="1" smtClean="0"/>
              <a:t>Heiane</a:t>
            </a:r>
            <a:r>
              <a:rPr lang="nb-NO" sz="900" baseline="0" dirty="0" smtClean="0"/>
              <a:t> </a:t>
            </a:r>
            <a:r>
              <a:rPr lang="nb-NO" sz="900" dirty="0" smtClean="0"/>
              <a:t>hadde negativ vekst i 2017</a:t>
            </a:r>
            <a:endParaRPr lang="nb-NO" sz="9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174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 sz="1800" dirty="0" err="1" smtClean="0"/>
              <a:t>Heiane</a:t>
            </a:r>
            <a:r>
              <a:rPr lang="nb-NO" sz="1800" dirty="0" smtClean="0"/>
              <a:t> har høyest markedsandel – økt siden 2008, men liten</a:t>
            </a:r>
            <a:r>
              <a:rPr lang="nb-NO" sz="1800" baseline="0" dirty="0" smtClean="0"/>
              <a:t> nedgang siden i fjor</a:t>
            </a:r>
            <a:endParaRPr lang="nb-NO" sz="18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6370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468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900" dirty="0" smtClean="0"/>
              <a:t>Høyere vekst i Sunnhordaland i 2017  enn i 2016, men lavere enn gjennomsnittet</a:t>
            </a:r>
            <a:r>
              <a:rPr lang="nb-NO" sz="900" baseline="0" dirty="0" smtClean="0"/>
              <a:t> for Hordaland og</a:t>
            </a:r>
            <a:r>
              <a:rPr lang="nb-NO" sz="900" dirty="0" smtClean="0"/>
              <a:t> nasjonalt</a:t>
            </a:r>
            <a:endParaRPr lang="nb-NO" sz="9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86F14-9DC7-4102-8C09-9E9C64CF5D6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1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lide 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99" y="4175378"/>
            <a:ext cx="2770414" cy="96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13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88" userDrawn="1">
          <p15:clr>
            <a:srgbClr val="FBAE40"/>
          </p15:clr>
        </p15:guide>
        <p15:guide id="2" pos="1011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 m bilde og ik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99" y="4175378"/>
            <a:ext cx="2770414" cy="96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7519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020" userDrawn="1">
          <p15:clr>
            <a:srgbClr val="FBAE40"/>
          </p15:clr>
        </p15:guide>
        <p15:guide id="2" pos="272" userDrawn="1">
          <p15:clr>
            <a:srgbClr val="FBAE40"/>
          </p15:clr>
        </p15:guide>
        <p15:guide id="3" orient="horz" pos="1688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slide m bilde og ik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404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020">
          <p15:clr>
            <a:srgbClr val="FBAE40"/>
          </p15:clr>
        </p15:guide>
        <p15:guide id="2" pos="272">
          <p15:clr>
            <a:srgbClr val="FBAE40"/>
          </p15:clr>
        </p15:guide>
        <p15:guide id="3" orient="horz" pos="1688">
          <p15:clr>
            <a:srgbClr val="FBAE40"/>
          </p15:clr>
        </p15:guide>
        <p15:guide id="4" orient="horz" pos="9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sl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9434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9434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99" y="4175378"/>
            <a:ext cx="2770414" cy="96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7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slide med 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9434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9434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901" y="4175540"/>
            <a:ext cx="2769948" cy="96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a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3556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05078" y="1501389"/>
            <a:ext cx="5271189" cy="1115481"/>
          </a:xfrm>
        </p:spPr>
        <p:txBody>
          <a:bodyPr anchor="t" anchorCtr="0">
            <a:normAutofit/>
          </a:bodyPr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05079" y="2752995"/>
            <a:ext cx="5271189" cy="351979"/>
          </a:xfrm>
        </p:spPr>
        <p:txBody>
          <a:bodyPr wrap="square">
            <a:spAutoFit/>
          </a:bodyPr>
          <a:lstStyle>
            <a:lvl1pPr marL="0" indent="0" algn="ctr">
              <a:buNone/>
              <a:defRPr sz="23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0" hasCustomPrompt="1"/>
          </p:nvPr>
        </p:nvSpPr>
        <p:spPr>
          <a:xfrm>
            <a:off x="6035649" y="0"/>
            <a:ext cx="3108354" cy="5143500"/>
          </a:xfrm>
          <a:solidFill>
            <a:schemeClr val="bg2"/>
          </a:solidFill>
        </p:spPr>
        <p:txBody>
          <a:bodyPr bIns="1349415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7" y="4273740"/>
            <a:ext cx="3764909" cy="8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9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aoversk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8437" y="-985"/>
            <a:ext cx="603556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10668" y="1501389"/>
            <a:ext cx="5271189" cy="1115481"/>
          </a:xfrm>
        </p:spPr>
        <p:txBody>
          <a:bodyPr anchor="t" anchorCtr="0">
            <a:noAutofit/>
          </a:bodyPr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510668" y="2752995"/>
            <a:ext cx="5271189" cy="351979"/>
          </a:xfrm>
        </p:spPr>
        <p:txBody>
          <a:bodyPr wrap="square">
            <a:spAutoFit/>
          </a:bodyPr>
          <a:lstStyle>
            <a:lvl1pPr marL="0" indent="0" algn="ctr">
              <a:buNone/>
              <a:defRPr sz="23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3108354" cy="5160950"/>
          </a:xfrm>
          <a:solidFill>
            <a:schemeClr val="bg2"/>
          </a:solidFill>
        </p:spPr>
        <p:txBody>
          <a:bodyPr bIns="1349415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930" y="4262828"/>
            <a:ext cx="3759558" cy="8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54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585938" y="2269633"/>
            <a:ext cx="7972348" cy="222777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585938" y="1245395"/>
            <a:ext cx="7972124" cy="8101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4328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85941" y="1245395"/>
            <a:ext cx="3595283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62192" y="1245394"/>
            <a:ext cx="3595868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90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 blåt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85"/>
            <a:ext cx="4480948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947" y="1913190"/>
            <a:ext cx="3595283" cy="93245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059412" y="746644"/>
            <a:ext cx="3595868" cy="382836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84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85941" y="1245395"/>
            <a:ext cx="3595283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4644303" y="1302750"/>
            <a:ext cx="3928756" cy="3267000"/>
          </a:xfrm>
          <a:solidFill>
            <a:schemeClr val="bg2"/>
          </a:solidFill>
        </p:spPr>
        <p:txBody>
          <a:bodyPr bIns="674708" anchor="ctr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785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48611" y="518466"/>
            <a:ext cx="3595283" cy="837152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048608" y="1788974"/>
            <a:ext cx="3595868" cy="280408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480151" cy="5143500"/>
          </a:xfrm>
          <a:prstGeom prst="rect">
            <a:avLst/>
          </a:prstGeom>
          <a:solidFill>
            <a:schemeClr val="bg2"/>
          </a:solidFill>
        </p:spPr>
        <p:txBody>
          <a:bodyPr lIns="34276" tIns="17137" rIns="34276" bIns="1349415" anchor="ctr" anchorCtr="1"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9632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585939" y="1302750"/>
            <a:ext cx="7987120" cy="3267000"/>
          </a:xfrm>
          <a:solidFill>
            <a:schemeClr val="bg2"/>
          </a:solidFill>
        </p:spPr>
        <p:txBody>
          <a:bodyPr bIns="674708" anchor="ctr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45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537817"/>
            <a:ext cx="7886701" cy="46622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376" indent="0">
              <a:buNone/>
              <a:defRPr sz="800" b="1"/>
            </a:lvl2pPr>
            <a:lvl3pPr marL="342752" indent="0">
              <a:buNone/>
              <a:defRPr sz="700" b="1"/>
            </a:lvl3pPr>
            <a:lvl4pPr marL="514128" indent="0">
              <a:buNone/>
              <a:defRPr sz="600" b="1"/>
            </a:lvl4pPr>
            <a:lvl5pPr marL="685502" indent="0">
              <a:buNone/>
              <a:defRPr sz="600" b="1"/>
            </a:lvl5pPr>
            <a:lvl6pPr marL="856878" indent="0">
              <a:buNone/>
              <a:defRPr sz="600" b="1"/>
            </a:lvl6pPr>
            <a:lvl7pPr marL="1028254" indent="0">
              <a:buNone/>
              <a:defRPr sz="600" b="1"/>
            </a:lvl7pPr>
            <a:lvl8pPr marL="1199630" indent="0">
              <a:buNone/>
              <a:defRPr sz="600" b="1"/>
            </a:lvl8pPr>
            <a:lvl9pPr marL="1371006" indent="0">
              <a:buNone/>
              <a:defRPr sz="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3" y="1878807"/>
            <a:ext cx="3868340" cy="276344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1" y="1260873"/>
            <a:ext cx="3887390" cy="61793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376" indent="0">
              <a:buNone/>
              <a:defRPr sz="800" b="1"/>
            </a:lvl2pPr>
            <a:lvl3pPr marL="342752" indent="0">
              <a:buNone/>
              <a:defRPr sz="700" b="1"/>
            </a:lvl3pPr>
            <a:lvl4pPr marL="514128" indent="0">
              <a:buNone/>
              <a:defRPr sz="600" b="1"/>
            </a:lvl4pPr>
            <a:lvl5pPr marL="685502" indent="0">
              <a:buNone/>
              <a:defRPr sz="600" b="1"/>
            </a:lvl5pPr>
            <a:lvl6pPr marL="856878" indent="0">
              <a:buNone/>
              <a:defRPr sz="600" b="1"/>
            </a:lvl6pPr>
            <a:lvl7pPr marL="1028254" indent="0">
              <a:buNone/>
              <a:defRPr sz="600" b="1"/>
            </a:lvl7pPr>
            <a:lvl8pPr marL="1199630" indent="0">
              <a:buNone/>
              <a:defRPr sz="600" b="1"/>
            </a:lvl8pPr>
            <a:lvl9pPr marL="1371006" indent="0">
              <a:buNone/>
              <a:defRPr sz="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0" cy="276344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322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9460" y="1293670"/>
            <a:ext cx="6005080" cy="231668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73913" y="1714715"/>
            <a:ext cx="5017462" cy="1619035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2173913" y="3787225"/>
            <a:ext cx="5327513" cy="48188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 dirty="0" smtClean="0"/>
              <a:t>Kilde</a:t>
            </a:r>
            <a:endParaRPr lang="nb-NO" dirty="0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03" y="714240"/>
            <a:ext cx="756023" cy="75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43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927628" y="1390675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4"/>
          </p:nvPr>
        </p:nvSpPr>
        <p:spPr>
          <a:xfrm>
            <a:off x="1998380" y="527917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Plassholder f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927628" y="527917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0" name="Plassholder for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927628" y="3116191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1" name="Plassholder for tekst 5"/>
          <p:cNvSpPr>
            <a:spLocks noGrp="1"/>
          </p:cNvSpPr>
          <p:nvPr>
            <p:ph type="body" sz="quarter" idx="17" hasCustomPrompt="1"/>
          </p:nvPr>
        </p:nvSpPr>
        <p:spPr>
          <a:xfrm>
            <a:off x="927628" y="2253433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2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927628" y="3978949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3" name="Plassholder for tekst 7"/>
          <p:cNvSpPr>
            <a:spLocks noGrp="1"/>
          </p:cNvSpPr>
          <p:nvPr>
            <p:ph type="body" sz="quarter" idx="19"/>
          </p:nvPr>
        </p:nvSpPr>
        <p:spPr>
          <a:xfrm>
            <a:off x="1998380" y="1390675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20"/>
          </p:nvPr>
        </p:nvSpPr>
        <p:spPr>
          <a:xfrm>
            <a:off x="1998380" y="2253433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21"/>
          </p:nvPr>
        </p:nvSpPr>
        <p:spPr>
          <a:xfrm>
            <a:off x="1997029" y="3116191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22"/>
          </p:nvPr>
        </p:nvSpPr>
        <p:spPr>
          <a:xfrm>
            <a:off x="1997029" y="3968703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27877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nummere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05827" indent="-405827">
              <a:buFont typeface="+mj-lt"/>
              <a:buAutoNum type="arabicPeriod"/>
              <a:defRPr/>
            </a:lvl1pPr>
            <a:lvl2pPr marL="1109182" indent="-273131">
              <a:defRPr/>
            </a:lvl2pPr>
            <a:lvl3pPr marL="1280558" indent="-273131">
              <a:defRPr/>
            </a:lvl3pPr>
            <a:lvl4pPr marL="1578680" indent="-264800" defTabSz="418918">
              <a:defRPr/>
            </a:lvl4pPr>
            <a:lvl5pPr marL="1813131" indent="-264800">
              <a:tabLst>
                <a:tab pos="2047583" algn="l"/>
              </a:tabLst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050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7425" y="1748469"/>
            <a:ext cx="7333165" cy="1231620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15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ide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7425" y="1748469"/>
            <a:ext cx="7333165" cy="1231620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80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blå 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9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5385" y="1748469"/>
            <a:ext cx="6646940" cy="1482011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27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40" userDrawn="1">
          <p15:clr>
            <a:srgbClr val="FBAE40"/>
          </p15:clr>
        </p15:guide>
        <p15:guide id="2" pos="1015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168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m ikon og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5385" y="1748469"/>
            <a:ext cx="6646940" cy="1482011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sp>
        <p:nvSpPr>
          <p:cNvPr id="10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616" y="4716414"/>
            <a:ext cx="1384982" cy="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589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011" userDrawn="1">
          <p15:clr>
            <a:srgbClr val="FBAE40"/>
          </p15:clr>
        </p15:guide>
        <p15:guide id="2" orient="horz" pos="1688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boks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571701" y="1293461"/>
            <a:ext cx="6003241" cy="23168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76" tIns="17137" rIns="34276" bIns="17137" rtlCol="0" anchor="ctr"/>
          <a:lstStyle/>
          <a:p>
            <a:pPr algn="ctr"/>
            <a:endParaRPr lang="nb-NO"/>
          </a:p>
        </p:txBody>
      </p:sp>
      <p:sp>
        <p:nvSpPr>
          <p:cNvPr id="8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1795843" y="714240"/>
            <a:ext cx="756143" cy="756094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73913" y="1714715"/>
            <a:ext cx="5017462" cy="1619035"/>
          </a:xfrm>
        </p:spPr>
        <p:txBody>
          <a:bodyPr anchor="t" anchorCtr="0">
            <a:normAutofit/>
          </a:bodyPr>
          <a:lstStyle>
            <a:lvl1pPr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9482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24" userDrawn="1">
          <p15:clr>
            <a:srgbClr val="FBAE40"/>
          </p15:clr>
        </p15:guide>
        <p15:guide id="2" pos="1610" userDrawn="1">
          <p15:clr>
            <a:srgbClr val="FBAE40"/>
          </p15:clr>
        </p15:guide>
        <p15:guide id="3" orient="horz" pos="926" userDrawn="1">
          <p15:clr>
            <a:srgbClr val="FBAE40"/>
          </p15:clr>
        </p15:guide>
        <p15:guide id="4" orient="horz" pos="44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45238" y="1922641"/>
            <a:ext cx="6646940" cy="1482011"/>
          </a:xfrm>
        </p:spPr>
        <p:txBody>
          <a:bodyPr anchor="t" anchorCtr="0">
            <a:noAutofit/>
          </a:bodyPr>
          <a:lstStyle>
            <a:lvl1pPr algn="ctr">
              <a:defRPr sz="7500" b="1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Tekst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253079"/>
            <a:ext cx="5662077" cy="88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57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ko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/>
          <p:cNvSpPr/>
          <p:nvPr userDrawn="1"/>
        </p:nvSpPr>
        <p:spPr>
          <a:xfrm>
            <a:off x="121524" y="2478911"/>
            <a:ext cx="8906292" cy="13528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76" tIns="17137" rIns="34276" bIns="17137"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469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9" y="3140274"/>
            <a:ext cx="7886701" cy="281583"/>
          </a:xfrm>
        </p:spPr>
        <p:txBody>
          <a:bodyPr anchor="b"/>
          <a:lstStyle>
            <a:lvl1pPr>
              <a:defRPr sz="23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1" cy="1125140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  <a:lvl2pPr marL="1713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2pPr>
            <a:lvl3pPr marL="34275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3pPr>
            <a:lvl4pPr marL="514128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4pPr>
            <a:lvl5pPr marL="685502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5pPr>
            <a:lvl6pPr marL="856878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6pPr>
            <a:lvl7pPr marL="1028254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7pPr>
            <a:lvl8pPr marL="119963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8pPr>
            <a:lvl9pPr marL="1371006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540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8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16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0.png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5.png"/><Relationship Id="rId42" Type="http://schemas.openxmlformats.org/officeDocument/2006/relationships/image" Target="../media/image13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55" Type="http://schemas.openxmlformats.org/officeDocument/2006/relationships/image" Target="../media/image26.png"/><Relationship Id="rId63" Type="http://schemas.openxmlformats.org/officeDocument/2006/relationships/image" Target="../media/image34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41" Type="http://schemas.openxmlformats.org/officeDocument/2006/relationships/image" Target="../media/image12.png"/><Relationship Id="rId54" Type="http://schemas.openxmlformats.org/officeDocument/2006/relationships/image" Target="../media/image25.png"/><Relationship Id="rId6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png"/><Relationship Id="rId37" Type="http://schemas.openxmlformats.org/officeDocument/2006/relationships/image" Target="../media/image8.png"/><Relationship Id="rId40" Type="http://schemas.openxmlformats.org/officeDocument/2006/relationships/image" Target="../media/image11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8" Type="http://schemas.openxmlformats.org/officeDocument/2006/relationships/image" Target="../media/image29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7.png"/><Relationship Id="rId49" Type="http://schemas.openxmlformats.org/officeDocument/2006/relationships/image" Target="../media/image20.png"/><Relationship Id="rId57" Type="http://schemas.openxmlformats.org/officeDocument/2006/relationships/image" Target="../media/image28.png"/><Relationship Id="rId61" Type="http://schemas.openxmlformats.org/officeDocument/2006/relationships/image" Target="../media/image3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60" Type="http://schemas.openxmlformats.org/officeDocument/2006/relationships/image" Target="../media/image3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Relationship Id="rId35" Type="http://schemas.openxmlformats.org/officeDocument/2006/relationships/image" Target="../media/image6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56" Type="http://schemas.openxmlformats.org/officeDocument/2006/relationships/image" Target="../media/image27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4.png"/><Relationship Id="rId38" Type="http://schemas.openxmlformats.org/officeDocument/2006/relationships/image" Target="../media/image9.png"/><Relationship Id="rId46" Type="http://schemas.openxmlformats.org/officeDocument/2006/relationships/image" Target="../media/image17.png"/><Relationship Id="rId59" Type="http://schemas.openxmlformats.org/officeDocument/2006/relationships/image" Target="../media/image3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5938" y="542593"/>
            <a:ext cx="7972124" cy="4185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5938" y="1245395"/>
            <a:ext cx="7972124" cy="32496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220064" y="4831460"/>
            <a:ext cx="153878" cy="155794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l">
              <a:defRPr sz="1000" b="1">
                <a:solidFill>
                  <a:schemeClr val="accent4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74" name="bamse" hidden="1"/>
          <p:cNvGrpSpPr/>
          <p:nvPr/>
        </p:nvGrpSpPr>
        <p:grpSpPr>
          <a:xfrm>
            <a:off x="3985200" y="1984950"/>
            <a:ext cx="1173600" cy="1173600"/>
            <a:chOff x="300343" y="1212537"/>
            <a:chExt cx="1173600" cy="1173600"/>
          </a:xfrm>
        </p:grpSpPr>
        <p:sp>
          <p:nvSpPr>
            <p:cNvPr id="75" name="bamse_hvit_sirkel"/>
            <p:cNvSpPr/>
            <p:nvPr userDrawn="1"/>
          </p:nvSpPr>
          <p:spPr>
            <a:xfrm>
              <a:off x="300343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6" name="bamse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77" name="hake" hidden="1"/>
          <p:cNvGrpSpPr/>
          <p:nvPr/>
        </p:nvGrpSpPr>
        <p:grpSpPr>
          <a:xfrm>
            <a:off x="3985200" y="1984950"/>
            <a:ext cx="1173600" cy="1173600"/>
            <a:chOff x="1774286" y="1212537"/>
            <a:chExt cx="1173600" cy="1173600"/>
          </a:xfrm>
        </p:grpSpPr>
        <p:sp>
          <p:nvSpPr>
            <p:cNvPr id="78" name="hake_hvit_sirkel"/>
            <p:cNvSpPr/>
            <p:nvPr userDrawn="1"/>
          </p:nvSpPr>
          <p:spPr>
            <a:xfrm>
              <a:off x="1774286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9" name="hake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0" name="kr" hidden="1"/>
          <p:cNvGrpSpPr/>
          <p:nvPr/>
        </p:nvGrpSpPr>
        <p:grpSpPr>
          <a:xfrm>
            <a:off x="3985200" y="1984950"/>
            <a:ext cx="1173600" cy="1173600"/>
            <a:chOff x="3248229" y="1212537"/>
            <a:chExt cx="1173600" cy="1173600"/>
          </a:xfrm>
        </p:grpSpPr>
        <p:sp>
          <p:nvSpPr>
            <p:cNvPr id="81" name="kr_hvit_sirkel"/>
            <p:cNvSpPr/>
            <p:nvPr userDrawn="1"/>
          </p:nvSpPr>
          <p:spPr>
            <a:xfrm>
              <a:off x="3248229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2" name="kr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3" name="bil" hidden="1"/>
          <p:cNvGrpSpPr/>
          <p:nvPr/>
        </p:nvGrpSpPr>
        <p:grpSpPr>
          <a:xfrm>
            <a:off x="3985200" y="1984950"/>
            <a:ext cx="1173600" cy="1173600"/>
            <a:chOff x="4722172" y="1212537"/>
            <a:chExt cx="1173600" cy="1173600"/>
          </a:xfrm>
        </p:grpSpPr>
        <p:sp>
          <p:nvSpPr>
            <p:cNvPr id="84" name="bil_hvit_sirkel"/>
            <p:cNvSpPr/>
            <p:nvPr userDrawn="1"/>
          </p:nvSpPr>
          <p:spPr>
            <a:xfrm>
              <a:off x="4722172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5" name="bil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6" name="pluss" hidden="1"/>
          <p:cNvGrpSpPr/>
          <p:nvPr/>
        </p:nvGrpSpPr>
        <p:grpSpPr>
          <a:xfrm>
            <a:off x="3985200" y="1984950"/>
            <a:ext cx="1173600" cy="1173600"/>
            <a:chOff x="6196115" y="1212537"/>
            <a:chExt cx="1173600" cy="1173600"/>
          </a:xfrm>
        </p:grpSpPr>
        <p:sp>
          <p:nvSpPr>
            <p:cNvPr id="87" name="pluss_hvit_sirkel"/>
            <p:cNvSpPr/>
            <p:nvPr userDrawn="1"/>
          </p:nvSpPr>
          <p:spPr>
            <a:xfrm>
              <a:off x="6196115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8" name="pluss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9" name="snakkeboble" hidden="1"/>
          <p:cNvGrpSpPr/>
          <p:nvPr/>
        </p:nvGrpSpPr>
        <p:grpSpPr>
          <a:xfrm>
            <a:off x="3985200" y="1984950"/>
            <a:ext cx="1173600" cy="1173600"/>
            <a:chOff x="7670058" y="1212537"/>
            <a:chExt cx="1173600" cy="1173600"/>
          </a:xfrm>
        </p:grpSpPr>
        <p:sp>
          <p:nvSpPr>
            <p:cNvPr id="90" name="snakkeboble_hvit_sirkel"/>
            <p:cNvSpPr/>
            <p:nvPr userDrawn="1"/>
          </p:nvSpPr>
          <p:spPr>
            <a:xfrm>
              <a:off x="7670058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1" name="snakkeboble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2" name="paraply" hidden="1"/>
          <p:cNvGrpSpPr/>
          <p:nvPr/>
        </p:nvGrpSpPr>
        <p:grpSpPr>
          <a:xfrm>
            <a:off x="3985200" y="1984950"/>
            <a:ext cx="1173600" cy="1173600"/>
            <a:chOff x="1774286" y="1331807"/>
            <a:chExt cx="1173600" cy="1173600"/>
          </a:xfrm>
        </p:grpSpPr>
        <p:sp>
          <p:nvSpPr>
            <p:cNvPr id="93" name="paraply_hvit_sirkel"/>
            <p:cNvSpPr/>
            <p:nvPr userDrawn="1"/>
          </p:nvSpPr>
          <p:spPr>
            <a:xfrm>
              <a:off x="1774286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4" name="paraply"/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5" name="pakke" hidden="1"/>
          <p:cNvGrpSpPr/>
          <p:nvPr/>
        </p:nvGrpSpPr>
        <p:grpSpPr>
          <a:xfrm>
            <a:off x="3985200" y="1984950"/>
            <a:ext cx="1173600" cy="1173600"/>
            <a:chOff x="3248229" y="1331807"/>
            <a:chExt cx="1173600" cy="1173600"/>
          </a:xfrm>
        </p:grpSpPr>
        <p:sp>
          <p:nvSpPr>
            <p:cNvPr id="96" name="pakke_hvit_sirkel"/>
            <p:cNvSpPr/>
            <p:nvPr userDrawn="1"/>
          </p:nvSpPr>
          <p:spPr>
            <a:xfrm>
              <a:off x="3248229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7" name="pakke"/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8" name="hus" hidden="1"/>
          <p:cNvGrpSpPr/>
          <p:nvPr/>
        </p:nvGrpSpPr>
        <p:grpSpPr>
          <a:xfrm>
            <a:off x="3985200" y="1984950"/>
            <a:ext cx="1173600" cy="1173600"/>
            <a:chOff x="4722172" y="1331807"/>
            <a:chExt cx="1173600" cy="1173600"/>
          </a:xfrm>
        </p:grpSpPr>
        <p:sp>
          <p:nvSpPr>
            <p:cNvPr id="99" name="hus_hvit_sirkel"/>
            <p:cNvSpPr/>
            <p:nvPr userDrawn="1"/>
          </p:nvSpPr>
          <p:spPr>
            <a:xfrm>
              <a:off x="4722172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0" name="hus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1" name="id" hidden="1"/>
          <p:cNvGrpSpPr/>
          <p:nvPr/>
        </p:nvGrpSpPr>
        <p:grpSpPr>
          <a:xfrm>
            <a:off x="3985200" y="1984950"/>
            <a:ext cx="1173600" cy="1173600"/>
            <a:chOff x="6196115" y="1331807"/>
            <a:chExt cx="1173600" cy="1173600"/>
          </a:xfrm>
        </p:grpSpPr>
        <p:sp>
          <p:nvSpPr>
            <p:cNvPr id="102" name="id_hvit_sirkel"/>
            <p:cNvSpPr/>
            <p:nvPr userDrawn="1"/>
          </p:nvSpPr>
          <p:spPr>
            <a:xfrm>
              <a:off x="6196115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3" name="id"/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4" name="kalkulator" hidden="1"/>
          <p:cNvGrpSpPr/>
          <p:nvPr/>
        </p:nvGrpSpPr>
        <p:grpSpPr>
          <a:xfrm>
            <a:off x="3985200" y="1984950"/>
            <a:ext cx="1173600" cy="1173600"/>
            <a:chOff x="7670058" y="1331807"/>
            <a:chExt cx="1173600" cy="1173600"/>
          </a:xfrm>
        </p:grpSpPr>
        <p:sp>
          <p:nvSpPr>
            <p:cNvPr id="105" name="kalkulator_hvit_sirkel"/>
            <p:cNvSpPr/>
            <p:nvPr userDrawn="1"/>
          </p:nvSpPr>
          <p:spPr>
            <a:xfrm>
              <a:off x="7670058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6" name="kalkulator"/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7" name="handlevogn" hidden="1"/>
          <p:cNvGrpSpPr/>
          <p:nvPr/>
        </p:nvGrpSpPr>
        <p:grpSpPr>
          <a:xfrm>
            <a:off x="3985200" y="1984950"/>
            <a:ext cx="1173600" cy="1173600"/>
            <a:chOff x="300343" y="1138704"/>
            <a:chExt cx="1173600" cy="1173600"/>
          </a:xfrm>
        </p:grpSpPr>
        <p:sp>
          <p:nvSpPr>
            <p:cNvPr id="108" name="handlevogn_hvit_sirkel"/>
            <p:cNvSpPr/>
            <p:nvPr userDrawn="1"/>
          </p:nvSpPr>
          <p:spPr>
            <a:xfrm>
              <a:off x="300343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9" name="handlevogn"/>
            <p:cNvPicPr>
              <a:picLocks noChangeAspect="1"/>
            </p:cNvPicPr>
            <p:nvPr userDrawn="1"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0" name="hundre" hidden="1"/>
          <p:cNvGrpSpPr/>
          <p:nvPr/>
        </p:nvGrpSpPr>
        <p:grpSpPr>
          <a:xfrm>
            <a:off x="3985200" y="1984950"/>
            <a:ext cx="1173600" cy="1173600"/>
            <a:chOff x="1774286" y="1138704"/>
            <a:chExt cx="1173600" cy="1173600"/>
          </a:xfrm>
        </p:grpSpPr>
        <p:sp>
          <p:nvSpPr>
            <p:cNvPr id="111" name="hundre_hvit_sirkel"/>
            <p:cNvSpPr/>
            <p:nvPr userDrawn="1"/>
          </p:nvSpPr>
          <p:spPr>
            <a:xfrm>
              <a:off x="1774286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2" name="hundre"/>
            <p:cNvPicPr>
              <a:picLocks noChangeAspect="1"/>
            </p:cNvPicPr>
            <p:nvPr userDrawn="1"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3" name="kort" hidden="1"/>
          <p:cNvGrpSpPr/>
          <p:nvPr/>
        </p:nvGrpSpPr>
        <p:grpSpPr>
          <a:xfrm>
            <a:off x="3985200" y="1984950"/>
            <a:ext cx="1173600" cy="1173600"/>
            <a:chOff x="3248229" y="2838310"/>
            <a:chExt cx="1173600" cy="1173600"/>
          </a:xfrm>
        </p:grpSpPr>
        <p:sp>
          <p:nvSpPr>
            <p:cNvPr id="114" name="kort_hvit_sirkel"/>
            <p:cNvSpPr/>
            <p:nvPr userDrawn="1"/>
          </p:nvSpPr>
          <p:spPr>
            <a:xfrm>
              <a:off x="3248229" y="2838310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5" name="kort"/>
            <p:cNvPicPr>
              <a:picLocks noChangeAspect="1"/>
            </p:cNvPicPr>
            <p:nvPr userDrawn="1"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2838310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6" name="headset" hidden="1"/>
          <p:cNvGrpSpPr/>
          <p:nvPr/>
        </p:nvGrpSpPr>
        <p:grpSpPr>
          <a:xfrm>
            <a:off x="3985200" y="1984950"/>
            <a:ext cx="1173600" cy="1173600"/>
            <a:chOff x="4722172" y="1138704"/>
            <a:chExt cx="1173600" cy="1173600"/>
          </a:xfrm>
        </p:grpSpPr>
        <p:sp>
          <p:nvSpPr>
            <p:cNvPr id="117" name="headset_hvit_sirkel"/>
            <p:cNvSpPr/>
            <p:nvPr userDrawn="1"/>
          </p:nvSpPr>
          <p:spPr>
            <a:xfrm>
              <a:off x="4722172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8" name="headset"/>
            <p:cNvPicPr>
              <a:picLocks noChangeAspect="1"/>
            </p:cNvPicPr>
            <p:nvPr userDrawn="1"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9" name="hjerte" hidden="1"/>
          <p:cNvGrpSpPr/>
          <p:nvPr/>
        </p:nvGrpSpPr>
        <p:grpSpPr>
          <a:xfrm>
            <a:off x="3985200" y="1984950"/>
            <a:ext cx="1173600" cy="1173600"/>
            <a:chOff x="6196115" y="1138704"/>
            <a:chExt cx="1173600" cy="1173600"/>
          </a:xfrm>
        </p:grpSpPr>
        <p:sp>
          <p:nvSpPr>
            <p:cNvPr id="120" name="hjerte_hvit_sirkel"/>
            <p:cNvSpPr/>
            <p:nvPr userDrawn="1"/>
          </p:nvSpPr>
          <p:spPr>
            <a:xfrm>
              <a:off x="6196115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1" name="hjerte"/>
            <p:cNvPicPr>
              <a:picLocks noChangeAspect="1"/>
            </p:cNvPicPr>
            <p:nvPr userDrawn="1"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2" name="nokkel" hidden="1"/>
          <p:cNvGrpSpPr/>
          <p:nvPr/>
        </p:nvGrpSpPr>
        <p:grpSpPr>
          <a:xfrm>
            <a:off x="3985200" y="1984950"/>
            <a:ext cx="1173600" cy="1173600"/>
            <a:chOff x="7670058" y="1138704"/>
            <a:chExt cx="1173600" cy="1173600"/>
          </a:xfrm>
        </p:grpSpPr>
        <p:sp>
          <p:nvSpPr>
            <p:cNvPr id="123" name="nokkel_hvit_sirkel"/>
            <p:cNvSpPr/>
            <p:nvPr userDrawn="1"/>
          </p:nvSpPr>
          <p:spPr>
            <a:xfrm>
              <a:off x="7670058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4" name="nokkel"/>
            <p:cNvPicPr>
              <a:picLocks noChangeAspect="1"/>
            </p:cNvPicPr>
            <p:nvPr userDrawn="1"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5" name="mobil" hidden="1"/>
          <p:cNvGrpSpPr/>
          <p:nvPr/>
        </p:nvGrpSpPr>
        <p:grpSpPr>
          <a:xfrm>
            <a:off x="3985200" y="1984950"/>
            <a:ext cx="1173600" cy="1173600"/>
            <a:chOff x="300343" y="1223896"/>
            <a:chExt cx="1173600" cy="1173600"/>
          </a:xfrm>
        </p:grpSpPr>
        <p:sp>
          <p:nvSpPr>
            <p:cNvPr id="126" name="mobil_hvit_sirkel"/>
            <p:cNvSpPr/>
            <p:nvPr userDrawn="1"/>
          </p:nvSpPr>
          <p:spPr>
            <a:xfrm>
              <a:off x="300343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7" name="mobil"/>
            <p:cNvPicPr>
              <a:picLocks noChangeAspect="1"/>
            </p:cNvPicPr>
            <p:nvPr userDrawn="1"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8" name="nokkelhull" hidden="1"/>
          <p:cNvGrpSpPr/>
          <p:nvPr/>
        </p:nvGrpSpPr>
        <p:grpSpPr>
          <a:xfrm>
            <a:off x="3985200" y="1984950"/>
            <a:ext cx="1173600" cy="1173600"/>
            <a:chOff x="1774286" y="1223896"/>
            <a:chExt cx="1173600" cy="1173600"/>
          </a:xfrm>
        </p:grpSpPr>
        <p:sp>
          <p:nvSpPr>
            <p:cNvPr id="129" name="nokkelhull_hvit_sirkel"/>
            <p:cNvSpPr/>
            <p:nvPr userDrawn="1"/>
          </p:nvSpPr>
          <p:spPr>
            <a:xfrm>
              <a:off x="1774286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0" name="nokkelhull"/>
            <p:cNvPicPr>
              <a:picLocks noChangeAspect="1"/>
            </p:cNvPicPr>
            <p:nvPr userDrawn="1"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1" name="tog" hidden="1"/>
          <p:cNvGrpSpPr/>
          <p:nvPr/>
        </p:nvGrpSpPr>
        <p:grpSpPr>
          <a:xfrm>
            <a:off x="3985200" y="1984950"/>
            <a:ext cx="1173600" cy="1173600"/>
            <a:chOff x="3248229" y="1223896"/>
            <a:chExt cx="1173600" cy="1173600"/>
          </a:xfrm>
        </p:grpSpPr>
        <p:sp>
          <p:nvSpPr>
            <p:cNvPr id="132" name="tog_hvit_sirkel"/>
            <p:cNvSpPr/>
            <p:nvPr userDrawn="1"/>
          </p:nvSpPr>
          <p:spPr>
            <a:xfrm>
              <a:off x="3248229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3" name="tog"/>
            <p:cNvPicPr>
              <a:picLocks noChangeAspect="1"/>
            </p:cNvPicPr>
            <p:nvPr userDrawn="1"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4" name="pengesekk" hidden="1"/>
          <p:cNvGrpSpPr/>
          <p:nvPr/>
        </p:nvGrpSpPr>
        <p:grpSpPr>
          <a:xfrm>
            <a:off x="3985200" y="1984950"/>
            <a:ext cx="1173600" cy="1173600"/>
            <a:chOff x="4722172" y="339502"/>
            <a:chExt cx="1173600" cy="1173600"/>
          </a:xfrm>
        </p:grpSpPr>
        <p:sp>
          <p:nvSpPr>
            <p:cNvPr id="135" name="pengesekk_hvit_sirkel"/>
            <p:cNvSpPr/>
            <p:nvPr userDrawn="1"/>
          </p:nvSpPr>
          <p:spPr>
            <a:xfrm>
              <a:off x="4722172" y="3395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6" name="pengesekk"/>
            <p:cNvPicPr>
              <a:picLocks noChangeAspect="1"/>
            </p:cNvPicPr>
            <p:nvPr userDrawn="1"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3395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7" name="kundeservice" hidden="1"/>
          <p:cNvGrpSpPr/>
          <p:nvPr/>
        </p:nvGrpSpPr>
        <p:grpSpPr>
          <a:xfrm>
            <a:off x="3985200" y="1984950"/>
            <a:ext cx="1173600" cy="1173600"/>
            <a:chOff x="6196115" y="1223896"/>
            <a:chExt cx="1173600" cy="1173600"/>
          </a:xfrm>
        </p:grpSpPr>
        <p:sp>
          <p:nvSpPr>
            <p:cNvPr id="138" name="kundeservice_hvit_sirkel"/>
            <p:cNvSpPr/>
            <p:nvPr userDrawn="1"/>
          </p:nvSpPr>
          <p:spPr>
            <a:xfrm>
              <a:off x="6196115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9" name="kundeservice"/>
            <p:cNvPicPr>
              <a:picLocks noChangeAspect="1"/>
            </p:cNvPicPr>
            <p:nvPr userDrawn="1"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0" name="fly" hidden="1"/>
          <p:cNvGrpSpPr/>
          <p:nvPr/>
        </p:nvGrpSpPr>
        <p:grpSpPr>
          <a:xfrm>
            <a:off x="3985200" y="1984950"/>
            <a:ext cx="1173600" cy="1173600"/>
            <a:chOff x="7670058" y="1223896"/>
            <a:chExt cx="1173600" cy="1173600"/>
          </a:xfrm>
        </p:grpSpPr>
        <p:sp>
          <p:nvSpPr>
            <p:cNvPr id="141" name="fly_hvit_sirkel"/>
            <p:cNvSpPr/>
            <p:nvPr userDrawn="1"/>
          </p:nvSpPr>
          <p:spPr>
            <a:xfrm>
              <a:off x="7670058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2" name="fly"/>
            <p:cNvPicPr>
              <a:picLocks noChangeAspect="1"/>
            </p:cNvPicPr>
            <p:nvPr userDrawn="1"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3" name="flamme" hidden="1"/>
          <p:cNvGrpSpPr/>
          <p:nvPr/>
        </p:nvGrpSpPr>
        <p:grpSpPr>
          <a:xfrm>
            <a:off x="3985200" y="1984950"/>
            <a:ext cx="1173600" cy="1173600"/>
            <a:chOff x="300343" y="1167102"/>
            <a:chExt cx="1173600" cy="1173600"/>
          </a:xfrm>
        </p:grpSpPr>
        <p:sp>
          <p:nvSpPr>
            <p:cNvPr id="144" name="flamme_hvit_sirkel"/>
            <p:cNvSpPr/>
            <p:nvPr userDrawn="1"/>
          </p:nvSpPr>
          <p:spPr>
            <a:xfrm>
              <a:off x="300343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5" name="flamme"/>
            <p:cNvPicPr>
              <a:picLocks noChangeAspect="1"/>
            </p:cNvPicPr>
            <p:nvPr userDrawn="1"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6" name="barn" hidden="1"/>
          <p:cNvGrpSpPr/>
          <p:nvPr/>
        </p:nvGrpSpPr>
        <p:grpSpPr>
          <a:xfrm>
            <a:off x="3985200" y="1984950"/>
            <a:ext cx="1173600" cy="1173600"/>
            <a:chOff x="1774286" y="1167102"/>
            <a:chExt cx="1173600" cy="1173600"/>
          </a:xfrm>
        </p:grpSpPr>
        <p:sp>
          <p:nvSpPr>
            <p:cNvPr id="147" name="barn_hvit_sirkel"/>
            <p:cNvSpPr/>
            <p:nvPr userDrawn="1"/>
          </p:nvSpPr>
          <p:spPr>
            <a:xfrm>
              <a:off x="1774286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8" name="barn"/>
            <p:cNvPicPr>
              <a:picLocks noChangeAspect="1"/>
            </p:cNvPicPr>
            <p:nvPr userDrawn="1"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9" name="sok" hidden="1"/>
          <p:cNvGrpSpPr/>
          <p:nvPr/>
        </p:nvGrpSpPr>
        <p:grpSpPr>
          <a:xfrm>
            <a:off x="3985200" y="1984950"/>
            <a:ext cx="1173600" cy="1173600"/>
            <a:chOff x="3248229" y="1167102"/>
            <a:chExt cx="1173600" cy="1173600"/>
          </a:xfrm>
        </p:grpSpPr>
        <p:sp>
          <p:nvSpPr>
            <p:cNvPr id="150" name="sok_hvit_sirkel"/>
            <p:cNvSpPr/>
            <p:nvPr userDrawn="1"/>
          </p:nvSpPr>
          <p:spPr>
            <a:xfrm>
              <a:off x="3248229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1" name="sok"/>
            <p:cNvPicPr>
              <a:picLocks noChangeAspect="1"/>
            </p:cNvPicPr>
            <p:nvPr userDrawn="1"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2" name="sparegris" hidden="1"/>
          <p:cNvGrpSpPr/>
          <p:nvPr/>
        </p:nvGrpSpPr>
        <p:grpSpPr>
          <a:xfrm>
            <a:off x="3985200" y="1984950"/>
            <a:ext cx="1173600" cy="1173600"/>
            <a:chOff x="5045959" y="3003798"/>
            <a:chExt cx="1173600" cy="1173600"/>
          </a:xfrm>
        </p:grpSpPr>
        <p:sp>
          <p:nvSpPr>
            <p:cNvPr id="153" name="sparegris_hvit_sirkel"/>
            <p:cNvSpPr/>
            <p:nvPr userDrawn="1"/>
          </p:nvSpPr>
          <p:spPr>
            <a:xfrm>
              <a:off x="5045959" y="300379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4" name="sparegris"/>
            <p:cNvPicPr>
              <a:picLocks noChangeAspect="1"/>
            </p:cNvPicPr>
            <p:nvPr userDrawn="1"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959" y="300379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5" name="sporsmalstegn" hidden="1"/>
          <p:cNvGrpSpPr/>
          <p:nvPr/>
        </p:nvGrpSpPr>
        <p:grpSpPr>
          <a:xfrm>
            <a:off x="3985200" y="1984950"/>
            <a:ext cx="1173600" cy="1173600"/>
            <a:chOff x="6196115" y="1167102"/>
            <a:chExt cx="1173600" cy="1173600"/>
          </a:xfrm>
        </p:grpSpPr>
        <p:sp>
          <p:nvSpPr>
            <p:cNvPr id="156" name="sporsmalstegn_hvit_sirkel"/>
            <p:cNvSpPr/>
            <p:nvPr userDrawn="1"/>
          </p:nvSpPr>
          <p:spPr>
            <a:xfrm>
              <a:off x="6196115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7" name="sporsmalstegn"/>
            <p:cNvPicPr>
              <a:picLocks noChangeAspect="1"/>
            </p:cNvPicPr>
            <p:nvPr userDrawn="1"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8" name="location" hidden="1"/>
          <p:cNvGrpSpPr/>
          <p:nvPr/>
        </p:nvGrpSpPr>
        <p:grpSpPr>
          <a:xfrm>
            <a:off x="3985200" y="1984950"/>
            <a:ext cx="1173600" cy="1173600"/>
            <a:chOff x="7670058" y="1167102"/>
            <a:chExt cx="1173600" cy="1173600"/>
          </a:xfrm>
        </p:grpSpPr>
        <p:sp>
          <p:nvSpPr>
            <p:cNvPr id="159" name="location_hvit_sirkel"/>
            <p:cNvSpPr/>
            <p:nvPr userDrawn="1"/>
          </p:nvSpPr>
          <p:spPr>
            <a:xfrm>
              <a:off x="7670058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0" name="location"/>
            <p:cNvPicPr>
              <a:picLocks noChangeAspect="1"/>
            </p:cNvPicPr>
            <p:nvPr userDrawn="1"/>
          </p:nvPicPr>
          <p:blipFill>
            <a:blip r:embed="rId5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1" name="telefon" hidden="1"/>
          <p:cNvGrpSpPr/>
          <p:nvPr/>
        </p:nvGrpSpPr>
        <p:grpSpPr>
          <a:xfrm>
            <a:off x="3985200" y="1984950"/>
            <a:ext cx="1173600" cy="1173600"/>
            <a:chOff x="889920" y="1282748"/>
            <a:chExt cx="1173600" cy="1173600"/>
          </a:xfrm>
        </p:grpSpPr>
        <p:sp>
          <p:nvSpPr>
            <p:cNvPr id="162" name="telefon_hvit_sirkel"/>
            <p:cNvSpPr/>
            <p:nvPr userDrawn="1"/>
          </p:nvSpPr>
          <p:spPr>
            <a:xfrm>
              <a:off x="88992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3" name="telefon"/>
            <p:cNvPicPr>
              <a:picLocks noChangeAspect="1"/>
            </p:cNvPicPr>
            <p:nvPr userDrawn="1"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92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4" name="ungdom" hidden="1"/>
          <p:cNvGrpSpPr/>
          <p:nvPr/>
        </p:nvGrpSpPr>
        <p:grpSpPr>
          <a:xfrm>
            <a:off x="3985200" y="1984950"/>
            <a:ext cx="1173600" cy="1173600"/>
            <a:chOff x="2953440" y="1282748"/>
            <a:chExt cx="1173600" cy="1173600"/>
          </a:xfrm>
        </p:grpSpPr>
        <p:sp>
          <p:nvSpPr>
            <p:cNvPr id="165" name="ungdom_hvit_sirkel"/>
            <p:cNvSpPr/>
            <p:nvPr userDrawn="1"/>
          </p:nvSpPr>
          <p:spPr>
            <a:xfrm>
              <a:off x="295344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6" name="ungdom"/>
            <p:cNvPicPr>
              <a:picLocks noChangeAspect="1"/>
            </p:cNvPicPr>
            <p:nvPr userDrawn="1"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44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7" name="boligsok" hidden="1"/>
          <p:cNvGrpSpPr/>
          <p:nvPr/>
        </p:nvGrpSpPr>
        <p:grpSpPr>
          <a:xfrm>
            <a:off x="3985200" y="1984950"/>
            <a:ext cx="1173600" cy="1173600"/>
            <a:chOff x="5016960" y="1282748"/>
            <a:chExt cx="1173600" cy="1173600"/>
          </a:xfrm>
        </p:grpSpPr>
        <p:sp>
          <p:nvSpPr>
            <p:cNvPr id="168" name="boligsok_hvit_sirkel"/>
            <p:cNvSpPr/>
            <p:nvPr userDrawn="1"/>
          </p:nvSpPr>
          <p:spPr>
            <a:xfrm>
              <a:off x="501696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9" name="boligsok"/>
            <p:cNvPicPr>
              <a:picLocks noChangeAspect="1"/>
            </p:cNvPicPr>
            <p:nvPr userDrawn="1"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96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70" name="visning" hidden="1"/>
          <p:cNvGrpSpPr/>
          <p:nvPr/>
        </p:nvGrpSpPr>
        <p:grpSpPr>
          <a:xfrm>
            <a:off x="3985200" y="1984950"/>
            <a:ext cx="1173600" cy="1173600"/>
            <a:chOff x="7080480" y="1282748"/>
            <a:chExt cx="1173600" cy="1173600"/>
          </a:xfrm>
        </p:grpSpPr>
        <p:sp>
          <p:nvSpPr>
            <p:cNvPr id="171" name="visning_hvit_sirkel"/>
            <p:cNvSpPr/>
            <p:nvPr userDrawn="1"/>
          </p:nvSpPr>
          <p:spPr>
            <a:xfrm>
              <a:off x="708048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72" name="visning"/>
            <p:cNvPicPr>
              <a:picLocks noChangeAspect="1"/>
            </p:cNvPicPr>
            <p:nvPr userDrawn="1"/>
          </p:nvPicPr>
          <p:blipFill>
            <a:blip r:embed="rId6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480" y="1282748"/>
              <a:ext cx="1173600" cy="1173600"/>
            </a:xfrm>
            <a:prstGeom prst="rect">
              <a:avLst/>
            </a:prstGeom>
          </p:spPr>
        </p:pic>
      </p:grpSp>
      <p:sp>
        <p:nvSpPr>
          <p:cNvPr id="173" name="hvit_sirkel" hidden="1"/>
          <p:cNvSpPr/>
          <p:nvPr/>
        </p:nvSpPr>
        <p:spPr>
          <a:xfrm>
            <a:off x="3995936" y="1995686"/>
            <a:ext cx="1152128" cy="1152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4" name="Bilde 173"/>
          <p:cNvPicPr>
            <a:picLocks noChangeAspect="1"/>
          </p:cNvPicPr>
          <p:nvPr userDrawn="1"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93" y="4716150"/>
            <a:ext cx="1385410" cy="42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7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81" r:id="rId3"/>
    <p:sldLayoutId id="2147483664" r:id="rId4"/>
    <p:sldLayoutId id="2147483663" r:id="rId5"/>
    <p:sldLayoutId id="2147483665" r:id="rId6"/>
    <p:sldLayoutId id="2147483666" r:id="rId7"/>
    <p:sldLayoutId id="2147483650" r:id="rId8"/>
    <p:sldLayoutId id="2147483672" r:id="rId9"/>
    <p:sldLayoutId id="2147483652" r:id="rId10"/>
    <p:sldLayoutId id="2147483673" r:id="rId11"/>
    <p:sldLayoutId id="2147483660" r:id="rId12"/>
    <p:sldLayoutId id="2147483674" r:id="rId13"/>
    <p:sldLayoutId id="2147483661" r:id="rId14"/>
    <p:sldLayoutId id="2147483653" r:id="rId15"/>
    <p:sldLayoutId id="2147483670" r:id="rId16"/>
    <p:sldLayoutId id="2147483671" r:id="rId17"/>
    <p:sldLayoutId id="2147483675" r:id="rId18"/>
    <p:sldLayoutId id="2147483667" r:id="rId19"/>
    <p:sldLayoutId id="2147483668" r:id="rId20"/>
    <p:sldLayoutId id="2147483669" r:id="rId21"/>
    <p:sldLayoutId id="2147483678" r:id="rId22"/>
    <p:sldLayoutId id="2147483677" r:id="rId23"/>
    <p:sldLayoutId id="2147483680" r:id="rId24"/>
    <p:sldLayoutId id="2147483679" r:id="rId25"/>
    <p:sldLayoutId id="2147483651" r:id="rId26"/>
    <p:sldLayoutId id="2147483654" r:id="rId27"/>
    <p:sldLayoutId id="2147483655" r:id="rId28"/>
  </p:sldLayoutIdLst>
  <p:hf hdr="0"/>
  <p:txStyles>
    <p:titleStyle>
      <a:lvl1pPr algn="l" defTabSz="342752" rtl="0" eaLnBrk="1" latinLnBrk="0" hangingPunct="1">
        <a:lnSpc>
          <a:spcPct val="80000"/>
        </a:lnSpc>
        <a:spcBef>
          <a:spcPct val="0"/>
        </a:spcBef>
        <a:buNone/>
        <a:defRPr sz="3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37354" indent="-337354" algn="l" defTabSz="342752" rtl="0" eaLnBrk="1" latinLnBrk="0" hangingPunct="1">
        <a:lnSpc>
          <a:spcPct val="100000"/>
        </a:lnSpc>
        <a:spcBef>
          <a:spcPts val="22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74708" indent="-337354" algn="l" defTabSz="342752" rtl="0" eaLnBrk="1" latinLnBrk="0" hangingPunct="1">
        <a:lnSpc>
          <a:spcPct val="100000"/>
        </a:lnSpc>
        <a:spcBef>
          <a:spcPts val="300"/>
        </a:spcBef>
        <a:buClr>
          <a:schemeClr val="accent4"/>
        </a:buClr>
        <a:buFont typeface="Arial" panose="020B0604020202020204" pitchFamily="34" charset="0"/>
        <a:buChar char="‒"/>
        <a:defRPr sz="21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012062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8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349415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5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686768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3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942567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943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317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56693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1376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42752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14128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5502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856878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254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630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006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7.jpeg"/><Relationship Id="rId18" Type="http://schemas.openxmlformats.org/officeDocument/2006/relationships/image" Target="../media/image62.jpeg"/><Relationship Id="rId3" Type="http://schemas.openxmlformats.org/officeDocument/2006/relationships/hyperlink" Target="http://www.hegnar.no/andre_tjenester/rikeste400/" TargetMode="External"/><Relationship Id="rId21" Type="http://schemas.openxmlformats.org/officeDocument/2006/relationships/image" Target="../media/image65.jpeg"/><Relationship Id="rId7" Type="http://schemas.openxmlformats.org/officeDocument/2006/relationships/image" Target="../media/image52.jpeg"/><Relationship Id="rId12" Type="http://schemas.openxmlformats.org/officeDocument/2006/relationships/image" Target="../media/image56.jpeg"/><Relationship Id="rId17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0.jpeg"/><Relationship Id="rId20" Type="http://schemas.openxmlformats.org/officeDocument/2006/relationships/image" Target="../media/image6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gif"/><Relationship Id="rId11" Type="http://schemas.openxmlformats.org/officeDocument/2006/relationships/image" Target="../media/image55.gif"/><Relationship Id="rId5" Type="http://schemas.openxmlformats.org/officeDocument/2006/relationships/hyperlink" Target="http://www.sparkjop.no/Sparkjop/default.aspx" TargetMode="External"/><Relationship Id="rId15" Type="http://schemas.openxmlformats.org/officeDocument/2006/relationships/image" Target="../media/image59.jpeg"/><Relationship Id="rId10" Type="http://schemas.openxmlformats.org/officeDocument/2006/relationships/hyperlink" Target="http://www.swix.no/eway/default.aspx?pid=279" TargetMode="External"/><Relationship Id="rId19" Type="http://schemas.openxmlformats.org/officeDocument/2006/relationships/image" Target="../media/image63.jpeg"/><Relationship Id="rId4" Type="http://schemas.openxmlformats.org/officeDocument/2006/relationships/image" Target="../media/image50.jpeg"/><Relationship Id="rId9" Type="http://schemas.openxmlformats.org/officeDocument/2006/relationships/image" Target="../media/image54.jpeg"/><Relationship Id="rId14" Type="http://schemas.openxmlformats.org/officeDocument/2006/relationships/image" Target="../media/image58.jpeg"/><Relationship Id="rId22" Type="http://schemas.openxmlformats.org/officeDocument/2006/relationships/image" Target="../media/image6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chart" Target="../charts/chart1.xml"/><Relationship Id="rId7" Type="http://schemas.openxmlformats.org/officeDocument/2006/relationships/image" Target="../media/image7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emf"/><Relationship Id="rId11" Type="http://schemas.openxmlformats.org/officeDocument/2006/relationships/image" Target="../media/image109.svg"/><Relationship Id="rId5" Type="http://schemas.openxmlformats.org/officeDocument/2006/relationships/image" Target="../media/image68.emf"/><Relationship Id="rId10" Type="http://schemas.openxmlformats.org/officeDocument/2006/relationships/image" Target="../media/image72.png"/><Relationship Id="rId4" Type="http://schemas.openxmlformats.org/officeDocument/2006/relationships/image" Target="../media/image67.emf"/><Relationship Id="rId9" Type="http://schemas.openxmlformats.org/officeDocument/2006/relationships/image" Target="../media/image10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chart" Target="../charts/chart2.xml"/><Relationship Id="rId7" Type="http://schemas.openxmlformats.org/officeDocument/2006/relationships/image" Target="../media/image7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emf"/><Relationship Id="rId11" Type="http://schemas.openxmlformats.org/officeDocument/2006/relationships/image" Target="../media/image109.svg"/><Relationship Id="rId5" Type="http://schemas.openxmlformats.org/officeDocument/2006/relationships/image" Target="../media/image68.emf"/><Relationship Id="rId10" Type="http://schemas.openxmlformats.org/officeDocument/2006/relationships/image" Target="../media/image72.png"/><Relationship Id="rId4" Type="http://schemas.openxmlformats.org/officeDocument/2006/relationships/image" Target="../media/image67.emf"/><Relationship Id="rId9" Type="http://schemas.openxmlformats.org/officeDocument/2006/relationships/image" Target="../media/image10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chart" Target="../charts/chart3.xml"/><Relationship Id="rId7" Type="http://schemas.openxmlformats.org/officeDocument/2006/relationships/image" Target="../media/image7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emf"/><Relationship Id="rId11" Type="http://schemas.openxmlformats.org/officeDocument/2006/relationships/image" Target="../media/image109.svg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/>
          <a:srcRect l="31264" t="15001" r="2307" b="24801"/>
          <a:stretch/>
        </p:blipFill>
        <p:spPr>
          <a:xfrm>
            <a:off x="-110612" y="0"/>
            <a:ext cx="9254613" cy="5144664"/>
          </a:xfrm>
          <a:prstGeom prst="rect">
            <a:avLst/>
          </a:prstGeom>
        </p:spPr>
      </p:pic>
      <p:sp>
        <p:nvSpPr>
          <p:cNvPr id="6" name="Undertittel 2"/>
          <p:cNvSpPr txBox="1">
            <a:spLocks/>
          </p:cNvSpPr>
          <p:nvPr/>
        </p:nvSpPr>
        <p:spPr>
          <a:xfrm>
            <a:off x="1929309" y="2712691"/>
            <a:ext cx="6858000" cy="3077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spAutoFit/>
          </a:bodyPr>
          <a:lstStyle>
            <a:lvl1pPr marL="0" indent="0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171376" indent="0" algn="ctr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342752" indent="0" algn="ctr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7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514128" indent="0" algn="ctr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685502" indent="0" algn="ctr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856878" indent="0" algn="ctr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None/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8254" indent="0" algn="ctr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None/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99630" indent="0" algn="ctr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None/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1006" indent="0" algn="ctr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None/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>
                <a:solidFill>
                  <a:schemeClr val="bg1"/>
                </a:solidFill>
              </a:rPr>
              <a:t>2018 Sunnhordland</a:t>
            </a:r>
            <a:endParaRPr lang="nb-NO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83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4499" y="408084"/>
            <a:ext cx="7972124" cy="393954"/>
          </a:xfrm>
        </p:spPr>
        <p:txBody>
          <a:bodyPr/>
          <a:lstStyle/>
          <a:p>
            <a:r>
              <a:rPr lang="nb-NO" sz="3200" b="1" dirty="0" smtClean="0"/>
              <a:t>Varehandel – hva er det?</a:t>
            </a:r>
            <a:endParaRPr lang="nb-NO" sz="3200" b="1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2</a:t>
            </a:fld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585938" y="1203598"/>
            <a:ext cx="1152128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Dagligvarer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7" name="Avrundet rektangel 6"/>
          <p:cNvSpPr/>
          <p:nvPr/>
        </p:nvSpPr>
        <p:spPr>
          <a:xfrm>
            <a:off x="1835696" y="1203598"/>
            <a:ext cx="1368152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Sport og spill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8" name="Avrundet rektangel 7"/>
          <p:cNvSpPr/>
          <p:nvPr/>
        </p:nvSpPr>
        <p:spPr>
          <a:xfrm>
            <a:off x="575556" y="1707654"/>
            <a:ext cx="1944216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Spesialbutikker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Avrundet rektangel 8"/>
          <p:cNvSpPr/>
          <p:nvPr/>
        </p:nvSpPr>
        <p:spPr>
          <a:xfrm>
            <a:off x="2267744" y="2211710"/>
            <a:ext cx="1152128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Klær, sko og vesker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0" name="Avrundet rektangel 9"/>
          <p:cNvSpPr/>
          <p:nvPr/>
        </p:nvSpPr>
        <p:spPr>
          <a:xfrm>
            <a:off x="2614382" y="1707654"/>
            <a:ext cx="1152128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Hus og hjem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1" name="Avrundet rektangel 10"/>
          <p:cNvSpPr/>
          <p:nvPr/>
        </p:nvSpPr>
        <p:spPr>
          <a:xfrm>
            <a:off x="599012" y="2226185"/>
            <a:ext cx="1584176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Mat og drikke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2" name="Avrundet rektangel 11"/>
          <p:cNvSpPr/>
          <p:nvPr/>
        </p:nvSpPr>
        <p:spPr>
          <a:xfrm>
            <a:off x="3301478" y="1209886"/>
            <a:ext cx="978643" cy="43204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Internett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7"/>
          <a:stretch/>
        </p:blipFill>
        <p:spPr>
          <a:xfrm>
            <a:off x="5148064" y="0"/>
            <a:ext cx="399593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3666" y="272474"/>
            <a:ext cx="7972124" cy="403828"/>
          </a:xfrm>
        </p:spPr>
        <p:txBody>
          <a:bodyPr/>
          <a:lstStyle/>
          <a:p>
            <a:r>
              <a:rPr lang="nb-NO" sz="3200" b="1" dirty="0" smtClean="0"/>
              <a:t>Varehandel – hvor stort er det? </a:t>
            </a:r>
            <a:r>
              <a:rPr lang="nb-NO" sz="3200" b="1" dirty="0" smtClean="0">
                <a:solidFill>
                  <a:srgbClr val="FF0000"/>
                </a:solidFill>
              </a:rPr>
              <a:t>2017!</a:t>
            </a:r>
            <a:endParaRPr lang="nb-NO" sz="32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http://kapital.hegnar.no/uploads/images/Diverse/b_rikeste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4124" y="53979"/>
            <a:ext cx="1038182" cy="1358291"/>
          </a:xfrm>
          <a:prstGeom prst="rect">
            <a:avLst/>
          </a:prstGeom>
          <a:noFill/>
        </p:spPr>
      </p:pic>
      <p:pic>
        <p:nvPicPr>
          <p:cNvPr id="9" name="Picture 24" descr="Startside - sparkjop.n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77745" y="-7650"/>
            <a:ext cx="7144" cy="7144"/>
          </a:xfrm>
          <a:prstGeom prst="rect">
            <a:avLst/>
          </a:prstGeom>
          <a:noFill/>
        </p:spPr>
      </p:pic>
      <p:pic>
        <p:nvPicPr>
          <p:cNvPr id="10" name="Picture 26" descr="Startside - sparkjop.n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77745" y="-7650"/>
            <a:ext cx="7144" cy="7144"/>
          </a:xfrm>
          <a:prstGeom prst="rect">
            <a:avLst/>
          </a:prstGeom>
          <a:noFill/>
        </p:spPr>
      </p:pic>
      <p:grpSp>
        <p:nvGrpSpPr>
          <p:cNvPr id="11" name="Gruppe 10"/>
          <p:cNvGrpSpPr/>
          <p:nvPr/>
        </p:nvGrpSpPr>
        <p:grpSpPr>
          <a:xfrm>
            <a:off x="107504" y="1688289"/>
            <a:ext cx="1157096" cy="516646"/>
            <a:chOff x="409795" y="3669888"/>
            <a:chExt cx="1542794" cy="688861"/>
          </a:xfrm>
        </p:grpSpPr>
        <p:pic>
          <p:nvPicPr>
            <p:cNvPr id="12" name="Picture 6" descr="http://upload.wikimedia.org/wikipedia/commons/thumb/7/7a/Odd_2.jpg/220px-Odd_2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9795" y="3669888"/>
              <a:ext cx="473592" cy="688861"/>
            </a:xfrm>
            <a:prstGeom prst="rect">
              <a:avLst/>
            </a:prstGeom>
            <a:noFill/>
          </p:spPr>
        </p:pic>
        <p:pic>
          <p:nvPicPr>
            <p:cNvPr id="13" name="Picture 8" descr="http://t1.gstatic.com/images?q=tbn:ANd9GcQjK8bbUg5pvA37NJVqkQDLvZgmVKY9vHmruLNtQU9Kdos7Om5w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971322" y="3789613"/>
              <a:ext cx="981267" cy="569135"/>
            </a:xfrm>
            <a:prstGeom prst="rect">
              <a:avLst/>
            </a:prstGeom>
            <a:noFill/>
          </p:spPr>
        </p:pic>
      </p:grpSp>
      <p:sp>
        <p:nvSpPr>
          <p:cNvPr id="14" name="TekstSylinder 13"/>
          <p:cNvSpPr txBox="1"/>
          <p:nvPr/>
        </p:nvSpPr>
        <p:spPr>
          <a:xfrm>
            <a:off x="1559382" y="1868055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24,3 mrd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107504" y="2231453"/>
            <a:ext cx="1157096" cy="405937"/>
            <a:chOff x="409795" y="4526519"/>
            <a:chExt cx="1542794" cy="541249"/>
          </a:xfrm>
        </p:grpSpPr>
        <p:pic>
          <p:nvPicPr>
            <p:cNvPr id="16" name="Picture 10" descr="http://t1.gstatic.com/images?q=tbn:ANd9GcRNFQDjZKTeo750FCl68tbp6HS4KRdh3RFZIZQTPKSyTlkPvjcdM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09795" y="4526519"/>
              <a:ext cx="473592" cy="541249"/>
            </a:xfrm>
            <a:prstGeom prst="rect">
              <a:avLst/>
            </a:prstGeom>
            <a:noFill/>
          </p:spPr>
        </p:pic>
        <p:pic>
          <p:nvPicPr>
            <p:cNvPr id="17" name="Picture 12" descr="Swix Sport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971323" y="4597793"/>
              <a:ext cx="981266" cy="316276"/>
            </a:xfrm>
            <a:prstGeom prst="rect">
              <a:avLst/>
            </a:prstGeom>
            <a:noFill/>
          </p:spPr>
        </p:pic>
      </p:grpSp>
      <p:sp>
        <p:nvSpPr>
          <p:cNvPr id="18" name="TekstSylinder 17"/>
          <p:cNvSpPr txBox="1"/>
          <p:nvPr/>
        </p:nvSpPr>
        <p:spPr>
          <a:xfrm>
            <a:off x="1559382" y="2310967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18,3 mrd</a:t>
            </a:r>
          </a:p>
        </p:txBody>
      </p:sp>
      <p:grpSp>
        <p:nvGrpSpPr>
          <p:cNvPr id="19" name="Gruppe 18"/>
          <p:cNvGrpSpPr/>
          <p:nvPr/>
        </p:nvGrpSpPr>
        <p:grpSpPr>
          <a:xfrm>
            <a:off x="107504" y="2670109"/>
            <a:ext cx="949954" cy="532792"/>
            <a:chOff x="409795" y="5233551"/>
            <a:chExt cx="1269704" cy="710389"/>
          </a:xfrm>
        </p:grpSpPr>
        <p:pic>
          <p:nvPicPr>
            <p:cNvPr id="20" name="Picture 14" descr="http://t2.gstatic.com/images?q=tbn:ANd9GcT3KpJndCFxpx8hMjETKsyoHN_ypwhDTvT_g5enxz9KUw3E_iAY8w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09795" y="5233551"/>
              <a:ext cx="473592" cy="710389"/>
            </a:xfrm>
            <a:prstGeom prst="rect">
              <a:avLst/>
            </a:prstGeom>
            <a:noFill/>
          </p:spPr>
        </p:pic>
        <p:pic>
          <p:nvPicPr>
            <p:cNvPr id="21" name="Picture 20" descr="http://terrengsykkel.no/ubb/ubbthreads.php?ubb=download&amp;Number=57613&amp;filename=3_1609_0.jp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971323" y="5233551"/>
              <a:ext cx="708176" cy="710389"/>
            </a:xfrm>
            <a:prstGeom prst="rect">
              <a:avLst/>
            </a:prstGeom>
            <a:noFill/>
          </p:spPr>
        </p:pic>
      </p:grpSp>
      <p:sp>
        <p:nvSpPr>
          <p:cNvPr id="22" name="TekstSylinder 21"/>
          <p:cNvSpPr txBox="1"/>
          <p:nvPr/>
        </p:nvSpPr>
        <p:spPr>
          <a:xfrm>
            <a:off x="1559382" y="2813051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12,4 mrd</a:t>
            </a:r>
          </a:p>
        </p:txBody>
      </p:sp>
      <p:grpSp>
        <p:nvGrpSpPr>
          <p:cNvPr id="23" name="Gruppe 22"/>
          <p:cNvGrpSpPr/>
          <p:nvPr/>
        </p:nvGrpSpPr>
        <p:grpSpPr>
          <a:xfrm>
            <a:off x="107504" y="1084915"/>
            <a:ext cx="1157761" cy="654152"/>
            <a:chOff x="409795" y="2695703"/>
            <a:chExt cx="1543681" cy="872203"/>
          </a:xfrm>
        </p:grpSpPr>
        <p:pic>
          <p:nvPicPr>
            <p:cNvPr id="24" name="Picture 30" descr="http://t2.gstatic.com/images?q=tbn:ANd9GcSG6s_eayzPEAg2oJde4neekG1h0Ij08GqIzDxI_ADtGuGFszkvTw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409795" y="2863734"/>
              <a:ext cx="473592" cy="607819"/>
            </a:xfrm>
            <a:prstGeom prst="rect">
              <a:avLst/>
            </a:prstGeom>
            <a:noFill/>
          </p:spPr>
        </p:pic>
        <p:pic>
          <p:nvPicPr>
            <p:cNvPr id="25" name="Picture 32" descr="http://www.norgesgruppen.no/Global/Logoer/Meny-216.jpg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883387" y="2695703"/>
              <a:ext cx="981266" cy="486091"/>
            </a:xfrm>
            <a:prstGeom prst="rect">
              <a:avLst/>
            </a:prstGeom>
            <a:noFill/>
          </p:spPr>
        </p:pic>
        <p:pic>
          <p:nvPicPr>
            <p:cNvPr id="26" name="Picture 34" descr="http://www.norgesgruppen.no/Global/Logoer/KIWI-216.jpg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971323" y="3081376"/>
              <a:ext cx="982153" cy="486530"/>
            </a:xfrm>
            <a:prstGeom prst="rect">
              <a:avLst/>
            </a:prstGeom>
            <a:noFill/>
          </p:spPr>
        </p:pic>
      </p:grpSp>
      <p:sp>
        <p:nvSpPr>
          <p:cNvPr id="27" name="TekstSylinder 26"/>
          <p:cNvSpPr txBox="1"/>
          <p:nvPr/>
        </p:nvSpPr>
        <p:spPr>
          <a:xfrm>
            <a:off x="1559382" y="1326030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25,3 mrd</a:t>
            </a:r>
          </a:p>
        </p:txBody>
      </p:sp>
      <p:sp>
        <p:nvSpPr>
          <p:cNvPr id="31" name="TekstSylinder 30"/>
          <p:cNvSpPr txBox="1"/>
          <p:nvPr/>
        </p:nvSpPr>
        <p:spPr>
          <a:xfrm>
            <a:off x="1637930" y="3864703"/>
            <a:ext cx="858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6,7 mrd</a:t>
            </a:r>
          </a:p>
        </p:txBody>
      </p:sp>
      <p:grpSp>
        <p:nvGrpSpPr>
          <p:cNvPr id="32" name="Gruppe 31"/>
          <p:cNvGrpSpPr/>
          <p:nvPr/>
        </p:nvGrpSpPr>
        <p:grpSpPr>
          <a:xfrm>
            <a:off x="107503" y="3234466"/>
            <a:ext cx="1192476" cy="474599"/>
            <a:chOff x="408907" y="4297420"/>
            <a:chExt cx="1589968" cy="632799"/>
          </a:xfrm>
        </p:grpSpPr>
        <p:pic>
          <p:nvPicPr>
            <p:cNvPr id="33" name="Picture 36" descr="http://hannahjeeelm.blogg.se/images/2011/dressmann_logo_129689865.jpg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003444" y="4358318"/>
              <a:ext cx="995431" cy="571901"/>
            </a:xfrm>
            <a:prstGeom prst="rect">
              <a:avLst/>
            </a:prstGeom>
            <a:noFill/>
          </p:spPr>
        </p:pic>
        <p:pic>
          <p:nvPicPr>
            <p:cNvPr id="34" name="Picture 38" descr="http://www.virke.no/eway/imgstore/46c1d4af77.jpg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408907" y="4297420"/>
              <a:ext cx="474599" cy="632799"/>
            </a:xfrm>
            <a:prstGeom prst="rect">
              <a:avLst/>
            </a:prstGeom>
            <a:noFill/>
          </p:spPr>
        </p:pic>
      </p:grpSp>
      <p:sp>
        <p:nvSpPr>
          <p:cNvPr id="35" name="TekstSylinder 34"/>
          <p:cNvSpPr txBox="1"/>
          <p:nvPr/>
        </p:nvSpPr>
        <p:spPr>
          <a:xfrm>
            <a:off x="1559382" y="3346957"/>
            <a:ext cx="937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13,2 mrd</a:t>
            </a:r>
          </a:p>
        </p:txBody>
      </p:sp>
      <p:grpSp>
        <p:nvGrpSpPr>
          <p:cNvPr id="36" name="Gruppe 35"/>
          <p:cNvGrpSpPr/>
          <p:nvPr/>
        </p:nvGrpSpPr>
        <p:grpSpPr>
          <a:xfrm>
            <a:off x="107504" y="4248709"/>
            <a:ext cx="1404692" cy="428926"/>
            <a:chOff x="4457405" y="5344167"/>
            <a:chExt cx="1872922" cy="571901"/>
          </a:xfrm>
        </p:grpSpPr>
        <p:pic>
          <p:nvPicPr>
            <p:cNvPr id="37" name="Picture 40" descr="http://gfx.nrk.no/qfwg6-l_iHraC1Fpj964Gw5ZqBKh69CYrS9aH-2Yezqw.jpg"/>
            <p:cNvPicPr>
              <a:picLocks noChangeAspect="1" noChangeArrowheads="1"/>
            </p:cNvPicPr>
            <p:nvPr/>
          </p:nvPicPr>
          <p:blipFill>
            <a:blip r:embed="rId19"/>
            <a:srcRect l="24508"/>
            <a:stretch>
              <a:fillRect/>
            </a:stretch>
          </p:blipFill>
          <p:spPr bwMode="auto">
            <a:xfrm>
              <a:off x="4457405" y="5344167"/>
              <a:ext cx="764665" cy="571901"/>
            </a:xfrm>
            <a:prstGeom prst="rect">
              <a:avLst/>
            </a:prstGeom>
            <a:noFill/>
          </p:spPr>
        </p:pic>
        <p:pic>
          <p:nvPicPr>
            <p:cNvPr id="38" name="Picture 42" descr="http://www.moisund.com/wp-content/uploads/2010/11/Europris.jpg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5273118" y="5605249"/>
              <a:ext cx="1057209" cy="310819"/>
            </a:xfrm>
            <a:prstGeom prst="rect">
              <a:avLst/>
            </a:prstGeom>
            <a:noFill/>
          </p:spPr>
        </p:pic>
      </p:grpSp>
      <p:sp>
        <p:nvSpPr>
          <p:cNvPr id="39" name="TekstSylinder 38"/>
          <p:cNvSpPr txBox="1"/>
          <p:nvPr/>
        </p:nvSpPr>
        <p:spPr>
          <a:xfrm>
            <a:off x="1637930" y="4338364"/>
            <a:ext cx="858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Kr. 3,7 mrd</a:t>
            </a:r>
          </a:p>
        </p:txBody>
      </p:sp>
      <p:sp>
        <p:nvSpPr>
          <p:cNvPr id="40" name="TekstSylinder 39"/>
          <p:cNvSpPr txBox="1"/>
          <p:nvPr/>
        </p:nvSpPr>
        <p:spPr>
          <a:xfrm>
            <a:off x="1781655" y="858738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>
                <a:solidFill>
                  <a:srgbClr val="1C1C1C"/>
                </a:solidFill>
              </a:rPr>
              <a:t>2012</a:t>
            </a:r>
          </a:p>
        </p:txBody>
      </p:sp>
      <p:sp>
        <p:nvSpPr>
          <p:cNvPr id="41" name="TekstSylinder 40"/>
          <p:cNvSpPr txBox="1"/>
          <p:nvPr/>
        </p:nvSpPr>
        <p:spPr>
          <a:xfrm>
            <a:off x="2574471" y="1852105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+ 975.000.000,-</a:t>
            </a:r>
          </a:p>
        </p:txBody>
      </p:sp>
      <p:sp>
        <p:nvSpPr>
          <p:cNvPr id="42" name="TekstSylinder 41"/>
          <p:cNvSpPr txBox="1"/>
          <p:nvPr/>
        </p:nvSpPr>
        <p:spPr>
          <a:xfrm>
            <a:off x="2457454" y="2295018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+ 3.700.000.000,-</a:t>
            </a:r>
          </a:p>
        </p:txBody>
      </p:sp>
      <p:sp>
        <p:nvSpPr>
          <p:cNvPr id="43" name="TekstSylinder 42"/>
          <p:cNvSpPr txBox="1"/>
          <p:nvPr/>
        </p:nvSpPr>
        <p:spPr>
          <a:xfrm>
            <a:off x="2457454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+ 1.400.000.000,-</a:t>
            </a:r>
          </a:p>
        </p:txBody>
      </p:sp>
      <p:sp>
        <p:nvSpPr>
          <p:cNvPr id="44" name="TekstSylinder 43"/>
          <p:cNvSpPr txBox="1"/>
          <p:nvPr/>
        </p:nvSpPr>
        <p:spPr>
          <a:xfrm>
            <a:off x="2574471" y="1310080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+ 800.000.000,-</a:t>
            </a:r>
          </a:p>
        </p:txBody>
      </p:sp>
      <p:sp>
        <p:nvSpPr>
          <p:cNvPr id="45" name="TekstSylinder 44"/>
          <p:cNvSpPr txBox="1"/>
          <p:nvPr/>
        </p:nvSpPr>
        <p:spPr>
          <a:xfrm>
            <a:off x="2574471" y="3848753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+ 200.000.000,-</a:t>
            </a:r>
          </a:p>
        </p:txBody>
      </p:sp>
      <p:sp>
        <p:nvSpPr>
          <p:cNvPr id="46" name="TekstSylinder 45"/>
          <p:cNvSpPr txBox="1"/>
          <p:nvPr/>
        </p:nvSpPr>
        <p:spPr>
          <a:xfrm>
            <a:off x="2574471" y="3331007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+ 150.000.000,-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3392003" y="4322414"/>
            <a:ext cx="348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0,-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2892868" y="858738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>
                <a:solidFill>
                  <a:srgbClr val="1C1C1C"/>
                </a:solidFill>
              </a:rPr>
              <a:t>2013</a:t>
            </a:r>
          </a:p>
        </p:txBody>
      </p:sp>
      <p:sp>
        <p:nvSpPr>
          <p:cNvPr id="49" name="TekstSylinder 48"/>
          <p:cNvSpPr txBox="1"/>
          <p:nvPr/>
        </p:nvSpPr>
        <p:spPr>
          <a:xfrm>
            <a:off x="4063510" y="858738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>
                <a:solidFill>
                  <a:srgbClr val="1C1C1C"/>
                </a:solidFill>
              </a:rPr>
              <a:t>2014</a:t>
            </a:r>
          </a:p>
        </p:txBody>
      </p:sp>
      <p:cxnSp>
        <p:nvCxnSpPr>
          <p:cNvPr id="50" name="Rett linje 49"/>
          <p:cNvCxnSpPr/>
          <p:nvPr/>
        </p:nvCxnSpPr>
        <p:spPr bwMode="auto">
          <a:xfrm>
            <a:off x="2496691" y="858738"/>
            <a:ext cx="0" cy="3740439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Rett linje 50"/>
          <p:cNvCxnSpPr/>
          <p:nvPr/>
        </p:nvCxnSpPr>
        <p:spPr bwMode="auto">
          <a:xfrm>
            <a:off x="3697279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kstSylinder 51"/>
          <p:cNvSpPr txBox="1"/>
          <p:nvPr/>
        </p:nvSpPr>
        <p:spPr>
          <a:xfrm>
            <a:off x="3669432" y="1310080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+ 1.800.000.000,-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3669432" y="1857754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+ 5.750.000.000,-</a:t>
            </a:r>
          </a:p>
        </p:txBody>
      </p:sp>
      <p:sp>
        <p:nvSpPr>
          <p:cNvPr id="54" name="TekstSylinder 53"/>
          <p:cNvSpPr txBox="1"/>
          <p:nvPr/>
        </p:nvSpPr>
        <p:spPr>
          <a:xfrm>
            <a:off x="3669432" y="2295018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+ 3.500.000.000,-</a:t>
            </a:r>
          </a:p>
        </p:txBody>
      </p:sp>
      <p:sp>
        <p:nvSpPr>
          <p:cNvPr id="55" name="TekstSylinder 54"/>
          <p:cNvSpPr txBox="1"/>
          <p:nvPr/>
        </p:nvSpPr>
        <p:spPr>
          <a:xfrm>
            <a:off x="3669432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+ 2.500.000.000,-</a:t>
            </a:r>
          </a:p>
        </p:txBody>
      </p:sp>
      <p:sp>
        <p:nvSpPr>
          <p:cNvPr id="56" name="TekstSylinder 55"/>
          <p:cNvSpPr txBox="1"/>
          <p:nvPr/>
        </p:nvSpPr>
        <p:spPr>
          <a:xfrm>
            <a:off x="3786450" y="3864703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+ 300.000.000,-</a:t>
            </a:r>
          </a:p>
        </p:txBody>
      </p:sp>
      <p:sp>
        <p:nvSpPr>
          <p:cNvPr id="57" name="TekstSylinder 56"/>
          <p:cNvSpPr txBox="1"/>
          <p:nvPr/>
        </p:nvSpPr>
        <p:spPr>
          <a:xfrm>
            <a:off x="3786450" y="3346957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+ 150.000.000,-</a:t>
            </a:r>
          </a:p>
        </p:txBody>
      </p:sp>
      <p:sp>
        <p:nvSpPr>
          <p:cNvPr id="58" name="TekstSylinder 57"/>
          <p:cNvSpPr txBox="1"/>
          <p:nvPr/>
        </p:nvSpPr>
        <p:spPr>
          <a:xfrm>
            <a:off x="4603982" y="4338364"/>
            <a:ext cx="348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0,-</a:t>
            </a:r>
          </a:p>
        </p:txBody>
      </p:sp>
      <p:cxnSp>
        <p:nvCxnSpPr>
          <p:cNvPr id="59" name="Rett linje 58"/>
          <p:cNvCxnSpPr/>
          <p:nvPr/>
        </p:nvCxnSpPr>
        <p:spPr bwMode="auto">
          <a:xfrm>
            <a:off x="4888240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kstSylinder 59"/>
          <p:cNvSpPr txBox="1"/>
          <p:nvPr/>
        </p:nvSpPr>
        <p:spPr>
          <a:xfrm>
            <a:off x="5229369" y="858738"/>
            <a:ext cx="4603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 smtClean="0">
                <a:solidFill>
                  <a:srgbClr val="1C1C1C"/>
                </a:solidFill>
              </a:rPr>
              <a:t>2015</a:t>
            </a:r>
            <a:endParaRPr lang="nb-NO" sz="1050" dirty="0">
              <a:solidFill>
                <a:srgbClr val="1C1C1C"/>
              </a:solidFill>
            </a:endParaRPr>
          </a:p>
        </p:txBody>
      </p:sp>
      <p:sp>
        <p:nvSpPr>
          <p:cNvPr id="61" name="TekstSylinder 60"/>
          <p:cNvSpPr txBox="1"/>
          <p:nvPr/>
        </p:nvSpPr>
        <p:spPr>
          <a:xfrm>
            <a:off x="4835292" y="1310080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3.900.000.000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2" name="TekstSylinder 61"/>
          <p:cNvSpPr txBox="1"/>
          <p:nvPr/>
        </p:nvSpPr>
        <p:spPr>
          <a:xfrm>
            <a:off x="4835292" y="1857754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6.000.000.000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3" name="TekstSylinder 62"/>
          <p:cNvSpPr txBox="1"/>
          <p:nvPr/>
        </p:nvSpPr>
        <p:spPr>
          <a:xfrm>
            <a:off x="4865749" y="2295018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- 1.400.000.000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4" name="TekstSylinder 63"/>
          <p:cNvSpPr txBox="1"/>
          <p:nvPr/>
        </p:nvSpPr>
        <p:spPr>
          <a:xfrm>
            <a:off x="4835292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2.400.000.000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5" name="TekstSylinder 64"/>
          <p:cNvSpPr txBox="1"/>
          <p:nvPr/>
        </p:nvSpPr>
        <p:spPr>
          <a:xfrm>
            <a:off x="5769843" y="3864703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0,-</a:t>
            </a:r>
            <a:endParaRPr lang="nb-NO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TekstSylinder 65"/>
          <p:cNvSpPr txBox="1"/>
          <p:nvPr/>
        </p:nvSpPr>
        <p:spPr>
          <a:xfrm>
            <a:off x="4835292" y="3346957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7.800.000.000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67" name="TekstSylinder 66"/>
          <p:cNvSpPr txBox="1"/>
          <p:nvPr/>
        </p:nvSpPr>
        <p:spPr>
          <a:xfrm>
            <a:off x="5769842" y="4338364"/>
            <a:ext cx="348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0,-</a:t>
            </a:r>
          </a:p>
        </p:txBody>
      </p:sp>
      <p:cxnSp>
        <p:nvCxnSpPr>
          <p:cNvPr id="68" name="Rett linje 67"/>
          <p:cNvCxnSpPr/>
          <p:nvPr/>
        </p:nvCxnSpPr>
        <p:spPr bwMode="auto">
          <a:xfrm>
            <a:off x="6054100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TekstSylinder 68"/>
          <p:cNvSpPr txBox="1"/>
          <p:nvPr/>
        </p:nvSpPr>
        <p:spPr>
          <a:xfrm>
            <a:off x="6395229" y="858738"/>
            <a:ext cx="4603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050" dirty="0" smtClean="0">
                <a:solidFill>
                  <a:srgbClr val="1C1C1C"/>
                </a:solidFill>
              </a:rPr>
              <a:t>2016</a:t>
            </a:r>
            <a:endParaRPr lang="nb-NO" sz="1050" dirty="0">
              <a:solidFill>
                <a:srgbClr val="1C1C1C"/>
              </a:solidFill>
            </a:endParaRPr>
          </a:p>
        </p:txBody>
      </p:sp>
      <p:sp>
        <p:nvSpPr>
          <p:cNvPr id="70" name="TekstSylinder 69"/>
          <p:cNvSpPr txBox="1"/>
          <p:nvPr/>
        </p:nvSpPr>
        <p:spPr>
          <a:xfrm>
            <a:off x="6001152" y="1310080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3.800.000.000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1" name="TekstSylinder 70"/>
          <p:cNvSpPr txBox="1"/>
          <p:nvPr/>
        </p:nvSpPr>
        <p:spPr>
          <a:xfrm>
            <a:off x="6001152" y="1857754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6.000.000.000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2" name="TekstSylinder 71"/>
          <p:cNvSpPr txBox="1"/>
          <p:nvPr/>
        </p:nvSpPr>
        <p:spPr>
          <a:xfrm>
            <a:off x="6001152" y="2295018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3.100.000.000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3" name="TekstSylinder 72"/>
          <p:cNvSpPr txBox="1"/>
          <p:nvPr/>
        </p:nvSpPr>
        <p:spPr>
          <a:xfrm>
            <a:off x="6001152" y="2797102"/>
            <a:ext cx="1282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5.300.000.000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4" name="TekstSylinder 73"/>
          <p:cNvSpPr txBox="1"/>
          <p:nvPr/>
        </p:nvSpPr>
        <p:spPr>
          <a:xfrm>
            <a:off x="6148628" y="3864703"/>
            <a:ext cx="1135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- 600.000.000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5" name="TekstSylinder 74"/>
          <p:cNvSpPr txBox="1"/>
          <p:nvPr/>
        </p:nvSpPr>
        <p:spPr>
          <a:xfrm>
            <a:off x="6935703" y="3346957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0</a:t>
            </a:r>
            <a:r>
              <a:rPr lang="nb-NO" sz="1200" dirty="0">
                <a:solidFill>
                  <a:schemeClr val="bg2">
                    <a:lumMod val="25000"/>
                  </a:schemeClr>
                </a:solidFill>
              </a:rPr>
              <a:t>,-</a:t>
            </a:r>
          </a:p>
        </p:txBody>
      </p:sp>
      <p:sp>
        <p:nvSpPr>
          <p:cNvPr id="76" name="TekstSylinder 75"/>
          <p:cNvSpPr txBox="1"/>
          <p:nvPr/>
        </p:nvSpPr>
        <p:spPr>
          <a:xfrm>
            <a:off x="6196718" y="4338364"/>
            <a:ext cx="1087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dirty="0" smtClean="0">
                <a:solidFill>
                  <a:schemeClr val="bg2">
                    <a:lumMod val="25000"/>
                  </a:schemeClr>
                </a:solidFill>
              </a:rPr>
              <a:t>+ 50.000.000,-</a:t>
            </a:r>
            <a:endParaRPr lang="nb-NO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7" name="Rett linje 76"/>
          <p:cNvCxnSpPr/>
          <p:nvPr/>
        </p:nvCxnSpPr>
        <p:spPr bwMode="auto">
          <a:xfrm>
            <a:off x="7219960" y="858738"/>
            <a:ext cx="0" cy="3733541"/>
          </a:xfrm>
          <a:prstGeom prst="line">
            <a:avLst/>
          </a:prstGeom>
          <a:gradFill rotWithShape="1">
            <a:gsLst>
              <a:gs pos="0">
                <a:srgbClr val="ACC0C6"/>
              </a:gs>
              <a:gs pos="100000">
                <a:schemeClr val="hlink"/>
              </a:gs>
            </a:gsLst>
            <a:lin ang="5400000" scaled="1"/>
          </a:gra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kstSylinder 77"/>
          <p:cNvSpPr txBox="1"/>
          <p:nvPr/>
        </p:nvSpPr>
        <p:spPr>
          <a:xfrm>
            <a:off x="7250745" y="1303611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36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" name="TekstSylinder 78"/>
          <p:cNvSpPr txBox="1"/>
          <p:nvPr/>
        </p:nvSpPr>
        <p:spPr>
          <a:xfrm>
            <a:off x="7250745" y="1859935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43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0" name="TekstSylinder 79"/>
          <p:cNvSpPr txBox="1"/>
          <p:nvPr/>
        </p:nvSpPr>
        <p:spPr>
          <a:xfrm>
            <a:off x="7250745" y="2292947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27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1" name="TekstSylinder 80"/>
          <p:cNvSpPr txBox="1"/>
          <p:nvPr/>
        </p:nvSpPr>
        <p:spPr>
          <a:xfrm>
            <a:off x="7250745" y="2776524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24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TekstSylinder 81"/>
          <p:cNvSpPr txBox="1"/>
          <p:nvPr/>
        </p:nvSpPr>
        <p:spPr>
          <a:xfrm>
            <a:off x="7132123" y="4333245"/>
            <a:ext cx="756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3,8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3" name="TekstSylinder 82"/>
          <p:cNvSpPr txBox="1"/>
          <p:nvPr/>
        </p:nvSpPr>
        <p:spPr>
          <a:xfrm>
            <a:off x="7250745" y="3355429"/>
            <a:ext cx="63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21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4" name="TekstSylinder 83"/>
          <p:cNvSpPr txBox="1"/>
          <p:nvPr/>
        </p:nvSpPr>
        <p:spPr>
          <a:xfrm>
            <a:off x="7079131" y="3864703"/>
            <a:ext cx="809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6,6 </a:t>
            </a:r>
            <a:r>
              <a:rPr lang="nb-NO" sz="1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mrd</a:t>
            </a:r>
            <a:endParaRPr lang="nb-NO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6" name="Gruppe 85"/>
          <p:cNvGrpSpPr/>
          <p:nvPr/>
        </p:nvGrpSpPr>
        <p:grpSpPr>
          <a:xfrm>
            <a:off x="107503" y="3727453"/>
            <a:ext cx="1062302" cy="511027"/>
            <a:chOff x="107503" y="3727453"/>
            <a:chExt cx="1062302" cy="511027"/>
          </a:xfrm>
        </p:grpSpPr>
        <p:pic>
          <p:nvPicPr>
            <p:cNvPr id="30" name="Picture 28" descr="http://isadora.blogg.no/wp-content/uploads/2011/09/SPARKJ%C3%98P-logo1.jpg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719288" y="3767008"/>
              <a:ext cx="450517" cy="471472"/>
            </a:xfrm>
            <a:prstGeom prst="rect">
              <a:avLst/>
            </a:prstGeom>
            <a:noFill/>
          </p:spPr>
        </p:pic>
        <p:pic>
          <p:nvPicPr>
            <p:cNvPr id="85" name="Bilde 8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7503" y="3727453"/>
              <a:ext cx="413855" cy="504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9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 smtClean="0"/>
              <a:t>Norge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4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/>
          </p:nvPr>
        </p:nvGraphicFramePr>
        <p:xfrm>
          <a:off x="585828" y="1131590"/>
          <a:ext cx="79723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/>
          </p:nvPr>
        </p:nvGraphicFramePr>
        <p:xfrm>
          <a:off x="585825" y="3620998"/>
          <a:ext cx="7874608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</a:tblGrid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2017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1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1,7 %</a:t>
                      </a:r>
                      <a:endParaRPr lang="nb-NO" sz="12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1,7</a:t>
                      </a:r>
                      <a:r>
                        <a:rPr lang="nb-NO" sz="1200" b="0" kern="1200" baseline="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-1,4 %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2,7 %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2,5 %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0,6 %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1,3 %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</a:tr>
              <a:tr h="273035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3,2 %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3,7 %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3,0 %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3,5 %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1,5 %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3,1 %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1,4 %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2,9 %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4,7 %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5,2 %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1,4 %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  <p:pic>
        <p:nvPicPr>
          <p:cNvPr id="8" name="Bilde 7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4932040" y="2387577"/>
            <a:ext cx="148153" cy="1800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>
            <a:lum bright="20000"/>
          </a:blip>
          <a:stretch>
            <a:fillRect/>
          </a:stretch>
        </p:blipFill>
        <p:spPr>
          <a:xfrm>
            <a:off x="3897640" y="2600325"/>
            <a:ext cx="252000" cy="17687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2894437" y="1986571"/>
            <a:ext cx="252000" cy="204750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>
            <a:lum bright="20000"/>
          </a:blip>
          <a:stretch>
            <a:fillRect/>
          </a:stretch>
        </p:blipFill>
        <p:spPr>
          <a:xfrm>
            <a:off x="5885305" y="2621899"/>
            <a:ext cx="216000" cy="150171"/>
          </a:xfrm>
          <a:prstGeom prst="rect">
            <a:avLst/>
          </a:prstGeom>
        </p:spPr>
      </p:pic>
      <p:pic>
        <p:nvPicPr>
          <p:cNvPr id="13" name="Grafikk 1" descr="Wine">
            <a:extLst>
              <a:ext uri="{FF2B5EF4-FFF2-40B4-BE49-F238E27FC236}">
                <a16:creationId xmlns="" xmlns:a16="http://schemas.microsoft.com/office/drawing/2014/main" id="{ACB30C1C-95E2-064E-A6BD-1716EE7924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35251" y="2644237"/>
            <a:ext cx="255665" cy="255665"/>
          </a:xfrm>
          <a:prstGeom prst="rect">
            <a:avLst/>
          </a:prstGeom>
        </p:spPr>
      </p:pic>
      <p:pic>
        <p:nvPicPr>
          <p:cNvPr id="14" name="Grafikk 16" descr="Bike">
            <a:extLst>
              <a:ext uri="{FF2B5EF4-FFF2-40B4-BE49-F238E27FC236}">
                <a16:creationId xmlns="" xmlns:a16="http://schemas.microsoft.com/office/drawing/2014/main" id="{26A42C8A-8B61-1342-975E-9EC6DE5AD3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28712" y="2626398"/>
            <a:ext cx="271169" cy="27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0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 smtClean="0"/>
              <a:t>Hordaland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5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/>
          </p:nvPr>
        </p:nvGraphicFramePr>
        <p:xfrm>
          <a:off x="585828" y="1131590"/>
          <a:ext cx="79723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Bilde 7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4936610" y="2429129"/>
            <a:ext cx="148153" cy="1800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>
            <a:lum bright="20000"/>
          </a:blip>
          <a:stretch>
            <a:fillRect/>
          </a:stretch>
        </p:blipFill>
        <p:spPr>
          <a:xfrm>
            <a:off x="3891925" y="2609129"/>
            <a:ext cx="252000" cy="17687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2894437" y="1950891"/>
            <a:ext cx="252000" cy="204750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>
            <a:lum bright="20000"/>
          </a:blip>
          <a:stretch>
            <a:fillRect/>
          </a:stretch>
        </p:blipFill>
        <p:spPr>
          <a:xfrm>
            <a:off x="5871165" y="2622478"/>
            <a:ext cx="216000" cy="150171"/>
          </a:xfrm>
          <a:prstGeom prst="rect">
            <a:avLst/>
          </a:prstGeom>
        </p:spPr>
      </p:pic>
      <p:graphicFrame>
        <p:nvGraphicFramePr>
          <p:cNvPr id="15" name="Tabell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282552"/>
              </p:ext>
            </p:extLst>
          </p:nvPr>
        </p:nvGraphicFramePr>
        <p:xfrm>
          <a:off x="585825" y="3620998"/>
          <a:ext cx="7874608" cy="8079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  <a:gridCol w="984326"/>
              </a:tblGrid>
              <a:tr h="283949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2017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1,4 %</a:t>
                      </a:r>
                      <a:endParaRPr lang="nb-NO" sz="12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2,1 %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-4,8 %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0,8 %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1,5 %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1,0 %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</a:tr>
              <a:tr h="282619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3,9 %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3,2 %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0,6 %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2,5 %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241411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2,9 %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5,0 %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5,0 %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  <p:pic>
        <p:nvPicPr>
          <p:cNvPr id="13" name="Grafikk 1" descr="Wine">
            <a:extLst>
              <a:ext uri="{FF2B5EF4-FFF2-40B4-BE49-F238E27FC236}">
                <a16:creationId xmlns="" xmlns:a16="http://schemas.microsoft.com/office/drawing/2014/main" id="{ACB30C1C-95E2-064E-A6BD-1716EE7924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35251" y="2644237"/>
            <a:ext cx="255665" cy="255665"/>
          </a:xfrm>
          <a:prstGeom prst="rect">
            <a:avLst/>
          </a:prstGeom>
        </p:spPr>
      </p:pic>
      <p:pic>
        <p:nvPicPr>
          <p:cNvPr id="14" name="Grafikk 16" descr="Bike">
            <a:extLst>
              <a:ext uri="{FF2B5EF4-FFF2-40B4-BE49-F238E27FC236}">
                <a16:creationId xmlns="" xmlns:a16="http://schemas.microsoft.com/office/drawing/2014/main" id="{26A42C8A-8B61-1342-975E-9EC6DE5AD3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28712" y="2626398"/>
            <a:ext cx="271169" cy="27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5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/>
              <a:t>Sunnhordland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6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632839"/>
              </p:ext>
            </p:extLst>
          </p:nvPr>
        </p:nvGraphicFramePr>
        <p:xfrm>
          <a:off x="585828" y="1131590"/>
          <a:ext cx="79723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797685"/>
              </p:ext>
            </p:extLst>
          </p:nvPr>
        </p:nvGraphicFramePr>
        <p:xfrm>
          <a:off x="585823" y="3620998"/>
          <a:ext cx="7874608" cy="822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4944"/>
                <a:gridCol w="1124944"/>
                <a:gridCol w="1124944"/>
                <a:gridCol w="1124944"/>
                <a:gridCol w="1124944"/>
                <a:gridCol w="1124944"/>
                <a:gridCol w="1124944"/>
              </a:tblGrid>
              <a:tr h="259552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2017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2,2 %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-1,1 %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4,7 %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-1,7 %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</a:tr>
              <a:tr h="303857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5,4 %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2,6 %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2,4 %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-5,8 %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259552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-9,8 %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3,9 %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  <p:pic>
        <p:nvPicPr>
          <p:cNvPr id="8" name="Bilde 7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5543623" y="2465310"/>
            <a:ext cx="148153" cy="1800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>
            <a:lum bright="20000"/>
          </a:blip>
          <a:stretch>
            <a:fillRect/>
          </a:stretch>
        </p:blipFill>
        <p:spPr>
          <a:xfrm>
            <a:off x="4302841" y="2673547"/>
            <a:ext cx="252000" cy="17687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3131840" y="1885388"/>
            <a:ext cx="252000" cy="204750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>
            <a:lum bright="20000"/>
          </a:blip>
          <a:stretch>
            <a:fillRect/>
          </a:stretch>
        </p:blipFill>
        <p:spPr>
          <a:xfrm>
            <a:off x="6660232" y="2642361"/>
            <a:ext cx="216000" cy="150171"/>
          </a:xfrm>
          <a:prstGeom prst="rect">
            <a:avLst/>
          </a:prstGeom>
        </p:spPr>
      </p:pic>
      <p:pic>
        <p:nvPicPr>
          <p:cNvPr id="15" name="Grafikk 16" descr="Bike">
            <a:extLst>
              <a:ext uri="{FF2B5EF4-FFF2-40B4-BE49-F238E27FC236}">
                <a16:creationId xmlns="" xmlns:a16="http://schemas.microsoft.com/office/drawing/2014/main" id="{26A42C8A-8B61-1342-975E-9EC6DE5AD3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40352" y="2656948"/>
            <a:ext cx="271169" cy="27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0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/>
              <a:t>Sunnhordland - kommuner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7</a:t>
            </a:fld>
            <a:endParaRPr lang="nb-NO"/>
          </a:p>
        </p:txBody>
      </p:sp>
      <p:graphicFrame>
        <p:nvGraphicFramePr>
          <p:cNvPr id="7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60561"/>
              </p:ext>
            </p:extLst>
          </p:nvPr>
        </p:nvGraphicFramePr>
        <p:xfrm>
          <a:off x="395536" y="1131590"/>
          <a:ext cx="8424936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87260"/>
              </p:ext>
            </p:extLst>
          </p:nvPr>
        </p:nvGraphicFramePr>
        <p:xfrm>
          <a:off x="683568" y="3620998"/>
          <a:ext cx="7992882" cy="7394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8098"/>
                <a:gridCol w="888098"/>
                <a:gridCol w="888098"/>
                <a:gridCol w="888098"/>
                <a:gridCol w="888098"/>
                <a:gridCol w="888098"/>
                <a:gridCol w="888098"/>
                <a:gridCol w="888098"/>
                <a:gridCol w="888098"/>
              </a:tblGrid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2017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2,1 %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6,2 %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-0,7 %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1,2 %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0,3 %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7,8 %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0,0 %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</a:tr>
              <a:tr h="273035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2,4 %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8,7 %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4,8 %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12,0 %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-1,2 %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-3,3 %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1,6 %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1,6 %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5,7 %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-12,3 %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02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39502"/>
            <a:ext cx="7972124" cy="429028"/>
          </a:xfrm>
        </p:spPr>
        <p:txBody>
          <a:bodyPr/>
          <a:lstStyle/>
          <a:p>
            <a:r>
              <a:rPr lang="nb-NO" dirty="0"/>
              <a:t>Dekningsgrad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8</a:t>
            </a:fld>
            <a:endParaRPr lang="nb-NO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373942" y="1388545"/>
            <a:ext cx="3096344" cy="32496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337354" indent="-337354" algn="l" defTabSz="342752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74708" indent="-337354" algn="l" defTabSz="342752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012062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49415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686768" indent="-337354" algn="l" defTabSz="342752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4"/>
              </a:buClr>
              <a:buFont typeface="Arial" panose="020B0604020202020204" pitchFamily="34" charset="0"/>
              <a:buChar char="‒"/>
              <a:defRPr sz="13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94256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94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317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6693" indent="-85688" algn="l" defTabSz="342752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b-NO" sz="1800" dirty="0" smtClean="0"/>
              <a:t>Etne har økt dekningsgrad i  2017</a:t>
            </a:r>
          </a:p>
          <a:p>
            <a:pPr>
              <a:spcAft>
                <a:spcPts val="600"/>
              </a:spcAft>
            </a:pPr>
            <a:r>
              <a:rPr lang="nb-NO" sz="1800" dirty="0" smtClean="0"/>
              <a:t>Tysnes har negativ trend i dekningsgrad de siste årene</a:t>
            </a:r>
          </a:p>
          <a:p>
            <a:r>
              <a:rPr lang="nb-NO" sz="1800" dirty="0" smtClean="0"/>
              <a:t>De andre områdene har relativt stabil dekningsgrad</a:t>
            </a:r>
          </a:p>
          <a:p>
            <a:endParaRPr lang="nb-NO" sz="1800" dirty="0" smtClean="0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272103"/>
              </p:ext>
            </p:extLst>
          </p:nvPr>
        </p:nvGraphicFramePr>
        <p:xfrm>
          <a:off x="3275856" y="1388544"/>
          <a:ext cx="5760640" cy="3055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223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/>
              <a:t>Sunnhordland </a:t>
            </a:r>
            <a:r>
              <a:rPr lang="nb-NO" dirty="0" smtClean="0"/>
              <a:t>– handelssentre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9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295541"/>
              </p:ext>
            </p:extLst>
          </p:nvPr>
        </p:nvGraphicFramePr>
        <p:xfrm>
          <a:off x="539552" y="996717"/>
          <a:ext cx="801850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506741"/>
              </p:ext>
            </p:extLst>
          </p:nvPr>
        </p:nvGraphicFramePr>
        <p:xfrm>
          <a:off x="285586" y="3404435"/>
          <a:ext cx="8272478" cy="7829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8062"/>
                <a:gridCol w="1080120"/>
                <a:gridCol w="1152128"/>
                <a:gridCol w="1296144"/>
                <a:gridCol w="1224136"/>
                <a:gridCol w="1240523"/>
                <a:gridCol w="1161365"/>
              </a:tblGrid>
              <a:tr h="250966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2017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-2,2 %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2,0 %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2,4 %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2,6 %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</a:tr>
              <a:tr h="28101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1,8 %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-1,4 %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2,9 %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5,1 %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250966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1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8,8 %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3,0 %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0,6 %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-4,3 %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45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 smtClean="0"/>
              <a:t>Markedsandeler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10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475866"/>
              </p:ext>
            </p:extLst>
          </p:nvPr>
        </p:nvGraphicFramePr>
        <p:xfrm>
          <a:off x="179512" y="966394"/>
          <a:ext cx="8280920" cy="3621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596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6"/>
            <a:ext cx="7972124" cy="429028"/>
          </a:xfrm>
        </p:spPr>
        <p:txBody>
          <a:bodyPr/>
          <a:lstStyle/>
          <a:p>
            <a:r>
              <a:rPr lang="nb-NO" dirty="0" smtClean="0"/>
              <a:t>Motorvogner og drivstoff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220066" y="4831460"/>
            <a:ext cx="65519" cy="155794"/>
          </a:xfrm>
        </p:spPr>
        <p:txBody>
          <a:bodyPr/>
          <a:lstStyle/>
          <a:p>
            <a:fld id="{C8015E39-59DC-48A0-9676-AD2CAF5CD29F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20" name="Plassholder for innhold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976446"/>
              </p:ext>
            </p:extLst>
          </p:nvPr>
        </p:nvGraphicFramePr>
        <p:xfrm>
          <a:off x="585828" y="1347614"/>
          <a:ext cx="797234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806165"/>
              </p:ext>
            </p:extLst>
          </p:nvPr>
        </p:nvGraphicFramePr>
        <p:xfrm>
          <a:off x="585823" y="3620998"/>
          <a:ext cx="7586576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833"/>
                <a:gridCol w="2232248"/>
                <a:gridCol w="2232248"/>
                <a:gridCol w="2232247"/>
              </a:tblGrid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2017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1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4,7 %</a:t>
                      </a:r>
                      <a:endParaRPr lang="nb-NO" sz="12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latinLnBrk="0" hangingPunct="1"/>
                      <a:r>
                        <a:rPr lang="nb-NO" sz="1200" b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5,3 %</a:t>
                      </a:r>
                      <a:endParaRPr lang="nb-NO" sz="1200" b="0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1D3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3,9 %</a:t>
                      </a:r>
                    </a:p>
                  </a:txBody>
                  <a:tcPr marL="9525" marR="9525" marT="9525" marB="0" anchor="ctr">
                    <a:solidFill>
                      <a:srgbClr val="E1D3B2"/>
                    </a:solidFill>
                  </a:tcPr>
                </a:tc>
              </a:tr>
              <a:tr h="273035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2016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7,3 %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4,8 %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0,7 %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 smtClean="0">
                          <a:solidFill>
                            <a:schemeClr val="accent1"/>
                          </a:solidFill>
                        </a:rPr>
                        <a:t>Vekst 2015</a:t>
                      </a:r>
                      <a:endParaRPr lang="nb-NO" sz="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 smtClean="0">
                          <a:solidFill>
                            <a:schemeClr val="accent5"/>
                          </a:solidFill>
                        </a:rPr>
                        <a:t>7,2 %</a:t>
                      </a:r>
                      <a:endParaRPr lang="nb-NO" sz="12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 dirty="0" smtClean="0">
                          <a:solidFill>
                            <a:schemeClr val="accent5"/>
                          </a:solidFill>
                        </a:rPr>
                        <a:t>5,6 %</a:t>
                      </a:r>
                      <a:endParaRPr lang="nb-NO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rgbClr val="F0E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752" rtl="0" eaLnBrk="1" fontAlgn="b" latinLnBrk="0" hangingPunct="1"/>
                      <a:r>
                        <a:rPr lang="nb-NO" sz="1200" b="0" kern="1200" dirty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-1,3 %</a:t>
                      </a:r>
                    </a:p>
                  </a:txBody>
                  <a:tcPr marL="9525" marR="9525" marT="9525" marB="0" anchor="ctr">
                    <a:solidFill>
                      <a:srgbClr val="F0E9D9"/>
                    </a:solidFill>
                  </a:tcPr>
                </a:tc>
              </a:tr>
            </a:tbl>
          </a:graphicData>
        </a:graphic>
      </p:graphicFrame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23" y="2752785"/>
            <a:ext cx="1046043" cy="508692"/>
          </a:xfrm>
          <a:prstGeom prst="rect">
            <a:avLst/>
          </a:prstGeom>
        </p:spPr>
      </p:pic>
      <p:cxnSp>
        <p:nvCxnSpPr>
          <p:cNvPr id="13" name="Rett linje 12"/>
          <p:cNvCxnSpPr/>
          <p:nvPr/>
        </p:nvCxnSpPr>
        <p:spPr>
          <a:xfrm flipH="1">
            <a:off x="585823" y="3261477"/>
            <a:ext cx="889833" cy="0"/>
          </a:xfrm>
          <a:prstGeom prst="line">
            <a:avLst/>
          </a:prstGeom>
          <a:ln w="95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60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Kjøpesentrenes andel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12</a:t>
            </a:fld>
            <a:endParaRPr lang="nb-NO"/>
          </a:p>
        </p:txBody>
      </p:sp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585938" y="1419622"/>
            <a:ext cx="2761926" cy="3312368"/>
          </a:xfrm>
        </p:spPr>
        <p:txBody>
          <a:bodyPr>
            <a:normAutofit/>
          </a:bodyPr>
          <a:lstStyle/>
          <a:p>
            <a:r>
              <a:rPr lang="nb-NO" sz="1800" dirty="0" smtClean="0"/>
              <a:t>Liten økning i </a:t>
            </a:r>
            <a:r>
              <a:rPr lang="nb-NO" sz="1800" dirty="0"/>
              <a:t>kjøpesenterandel siste år</a:t>
            </a:r>
          </a:p>
          <a:p>
            <a:r>
              <a:rPr lang="nb-NO" sz="1800" dirty="0"/>
              <a:t>Andel litt under 40 %</a:t>
            </a:r>
          </a:p>
          <a:p>
            <a:r>
              <a:rPr lang="nb-NO" sz="1800" dirty="0"/>
              <a:t>Lavere andel enn i Bergensregionen</a:t>
            </a:r>
          </a:p>
          <a:p>
            <a:r>
              <a:rPr lang="nb-NO" sz="1800" dirty="0" err="1" smtClean="0"/>
              <a:t>Heiane</a:t>
            </a:r>
            <a:r>
              <a:rPr lang="nb-NO" sz="1800" dirty="0" smtClean="0"/>
              <a:t> </a:t>
            </a:r>
            <a:r>
              <a:rPr lang="nb-NO" sz="1800" dirty="0"/>
              <a:t>storsenter </a:t>
            </a:r>
            <a:r>
              <a:rPr lang="nb-NO" sz="1800" dirty="0" smtClean="0"/>
              <a:t>på Stord er </a:t>
            </a:r>
            <a:r>
              <a:rPr lang="nb-NO" sz="1800" dirty="0"/>
              <a:t>største kjøpesenter i regionen</a:t>
            </a: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1123140"/>
              </p:ext>
            </p:extLst>
          </p:nvPr>
        </p:nvGraphicFramePr>
        <p:xfrm>
          <a:off x="3563937" y="1492250"/>
          <a:ext cx="5184776" cy="2951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288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mal_enkel_16.9">
  <a:themeElements>
    <a:clrScheme name="SpareBank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35EA0"/>
      </a:accent1>
      <a:accent2>
        <a:srgbClr val="1F82BA"/>
      </a:accent2>
      <a:accent3>
        <a:srgbClr val="85C7E5"/>
      </a:accent3>
      <a:accent4>
        <a:srgbClr val="032A74"/>
      </a:accent4>
      <a:accent5>
        <a:srgbClr val="666666"/>
      </a:accent5>
      <a:accent6>
        <a:srgbClr val="99999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2" id="{96890741-E78B-4EDF-BD2D-864613533A7B}" vid="{8FFB5105-A89E-43C4-A846-D7A786ACAC6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70EEE7EDBDD774483E276D61756C107" ma:contentTypeVersion="0" ma:contentTypeDescription="Opprett et nytt dokument." ma:contentTypeScope="" ma:versionID="12b5e21498a308fa1673cd76731054f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CD2F46-AF2D-4B58-8DC6-E2B890A96F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FCBCF7-3DA2-442F-A5E9-6070DD288A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017FA57-A6DA-41F3-8922-BC9D4E6379A5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SR-Bank 16.9</Template>
  <TotalTime>2157</TotalTime>
  <Words>748</Words>
  <Application>Microsoft Office PowerPoint</Application>
  <PresentationFormat>Skjermfremvisning (16:9)</PresentationFormat>
  <Paragraphs>253</Paragraphs>
  <Slides>12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5" baseType="lpstr">
      <vt:lpstr>Arial</vt:lpstr>
      <vt:lpstr>Calibri</vt:lpstr>
      <vt:lpstr>PPTmal_enkel_16.9</vt:lpstr>
      <vt:lpstr>PowerPoint-presentasjon</vt:lpstr>
      <vt:lpstr>Varehandel – hva er det?</vt:lpstr>
      <vt:lpstr>Varehandel – hvor stort er det? 2017!</vt:lpstr>
      <vt:lpstr>Norge</vt:lpstr>
      <vt:lpstr>Hordaland</vt:lpstr>
      <vt:lpstr>Sunnhordland</vt:lpstr>
      <vt:lpstr>Sunnhordland - kommuner</vt:lpstr>
      <vt:lpstr>Dekningsgrad</vt:lpstr>
      <vt:lpstr>Sunnhordland – handelssentre</vt:lpstr>
      <vt:lpstr>Markedsandeler</vt:lpstr>
      <vt:lpstr>Motorvogner og drivstoff</vt:lpstr>
      <vt:lpstr>Kjøpesentrenes andel</vt:lpstr>
    </vt:vector>
  </TitlesOfParts>
  <Company>SpareBank1 Alliansen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Mads Jåtun Pedersen</dc:creator>
  <cp:lastModifiedBy>Anne-Grete Sandtorv</cp:lastModifiedBy>
  <cp:revision>139</cp:revision>
  <cp:lastPrinted>2018-06-12T14:09:36Z</cp:lastPrinted>
  <dcterms:created xsi:type="dcterms:W3CDTF">2017-05-02T10:57:45Z</dcterms:created>
  <dcterms:modified xsi:type="dcterms:W3CDTF">2018-06-18T13:35:32Z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0x010100E70EEE7EDBDD774483E276D61756C107</vt:lpwstr>
  </property>
</Properties>
</file>